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1"/>
  </p:notesMasterIdLst>
  <p:handoutMasterIdLst>
    <p:handoutMasterId r:id="rId32"/>
  </p:handoutMasterIdLst>
  <p:sldIdLst>
    <p:sldId id="350" r:id="rId5"/>
    <p:sldId id="365" r:id="rId6"/>
    <p:sldId id="352" r:id="rId7"/>
    <p:sldId id="354" r:id="rId8"/>
    <p:sldId id="366" r:id="rId9"/>
    <p:sldId id="385" r:id="rId10"/>
    <p:sldId id="384" r:id="rId11"/>
    <p:sldId id="364" r:id="rId12"/>
    <p:sldId id="362" r:id="rId13"/>
    <p:sldId id="377" r:id="rId14"/>
    <p:sldId id="367" r:id="rId15"/>
    <p:sldId id="368" r:id="rId16"/>
    <p:sldId id="378" r:id="rId17"/>
    <p:sldId id="371" r:id="rId18"/>
    <p:sldId id="372" r:id="rId19"/>
    <p:sldId id="373" r:id="rId20"/>
    <p:sldId id="374" r:id="rId21"/>
    <p:sldId id="379" r:id="rId22"/>
    <p:sldId id="380" r:id="rId23"/>
    <p:sldId id="376" r:id="rId24"/>
    <p:sldId id="381" r:id="rId25"/>
    <p:sldId id="361" r:id="rId26"/>
    <p:sldId id="382" r:id="rId27"/>
    <p:sldId id="383" r:id="rId28"/>
    <p:sldId id="355" r:id="rId29"/>
    <p:sldId id="343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8" autoAdjust="0"/>
    <p:restoredTop sz="95226" autoAdjust="0"/>
  </p:normalViewPr>
  <p:slideViewPr>
    <p:cSldViewPr snapToGrid="0">
      <p:cViewPr varScale="1">
        <p:scale>
          <a:sx n="74" d="100"/>
          <a:sy n="74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765443832015"/>
          <c:y val="0.12094705343480283"/>
          <c:w val="0.8458090914947427"/>
          <c:h val="0.80510131781633587"/>
        </c:manualLayout>
      </c:layout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Sheet1!$D$30:$D$35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Sheet1!$E$30:$E$35</c:f>
              <c:numCache>
                <c:formatCode>General</c:formatCode>
                <c:ptCount val="6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99-4DCD-8CA8-11A3F07E3F73}"/>
            </c:ext>
          </c:extLst>
        </c:ser>
        <c:ser>
          <c:idx val="1"/>
          <c:order val="1"/>
          <c:spPr>
            <a:ln w="82550" cap="rnd">
              <a:solidFill>
                <a:schemeClr val="accent2">
                  <a:lumMod val="50000"/>
                  <a:alpha val="50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5"/>
              <c:layout>
                <c:manualLayout>
                  <c:x val="-4.3986857973709022E-3"/>
                  <c:y val="-2.47553754681286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999-4DCD-8CA8-11A3F07E3F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Sheet1!$D$30:$D$35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Sheet1!$F$30:$F$35</c:f>
              <c:numCache>
                <c:formatCode>"€"#,##0.00</c:formatCode>
                <c:ptCount val="6"/>
                <c:pt idx="0">
                  <c:v>14229483.229999999</c:v>
                </c:pt>
                <c:pt idx="1">
                  <c:v>26660707.369999997</c:v>
                </c:pt>
                <c:pt idx="2">
                  <c:v>45126388.829999998</c:v>
                </c:pt>
                <c:pt idx="3">
                  <c:v>64306145.090000004</c:v>
                </c:pt>
                <c:pt idx="4">
                  <c:v>86996866.850000009</c:v>
                </c:pt>
                <c:pt idx="5">
                  <c:v>107650511.89000002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999-4DCD-8CA8-11A3F07E3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435408"/>
        <c:axId val="-136434864"/>
      </c:scatterChart>
      <c:valAx>
        <c:axId val="-13643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434864"/>
        <c:crosses val="autoZero"/>
        <c:crossBetween val="midCat"/>
      </c:valAx>
      <c:valAx>
        <c:axId val="-13643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435408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Κλάδος</a:t>
            </a:r>
            <a:r>
              <a:rPr lang="el-GR" i="1" baseline="0" dirty="0">
                <a:latin typeface="Arial" panose="020B0604020202020204" pitchFamily="34" charset="0"/>
                <a:cs typeface="Arial" panose="020B0604020202020204" pitchFamily="34" charset="0"/>
              </a:rPr>
              <a:t> παραγωγής αιτήσεων που υλοποιήθηκαν στο πλαίσιο του Καθεστώτος 1.3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Sheet1!$L$6:$L$16</c:f>
              <c:strCache>
                <c:ptCount val="11"/>
                <c:pt idx="0">
                  <c:v>Αροτραίες Καλλιέργιες </c:v>
                </c:pt>
                <c:pt idx="1">
                  <c:v>Αγγελαδοτροφία</c:v>
                </c:pt>
                <c:pt idx="2">
                  <c:v>Αιγοπροβατοτροφία </c:v>
                </c:pt>
                <c:pt idx="3">
                  <c:v>Οπωροκηπευτικά</c:v>
                </c:pt>
                <c:pt idx="4">
                  <c:v>Βιολογικές καλλιέργειες</c:v>
                </c:pt>
                <c:pt idx="5">
                  <c:v>Μελισσοκομία</c:v>
                </c:pt>
                <c:pt idx="6">
                  <c:v>Αμπελουργία</c:v>
                </c:pt>
                <c:pt idx="7">
                  <c:v>Δενδρώδεις</c:v>
                </c:pt>
                <c:pt idx="8">
                  <c:v>Θερμοκήπια</c:v>
                </c:pt>
                <c:pt idx="9">
                  <c:v>Αρωματικά φυτά</c:v>
                </c:pt>
                <c:pt idx="10">
                  <c:v>Παραδοσιακά προϊοντα </c:v>
                </c:pt>
              </c:strCache>
            </c:strRef>
          </c:cat>
          <c:val>
            <c:numRef>
              <c:f>Sheet1!$M$6:$M$16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  <c:pt idx="6">
                  <c:v>3</c:v>
                </c:pt>
                <c:pt idx="7">
                  <c:v>5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2D-4DAD-B06A-7DA881A21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257472"/>
        <c:axId val="-14263456"/>
      </c:barChart>
      <c:catAx>
        <c:axId val="-142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4263456"/>
        <c:crosses val="autoZero"/>
        <c:auto val="1"/>
        <c:lblAlgn val="ctr"/>
        <c:lblOffset val="100"/>
        <c:noMultiLvlLbl val="0"/>
      </c:catAx>
      <c:valAx>
        <c:axId val="-1426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5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 w="31750"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1810789834497E-2"/>
          <c:y val="9.3430289396847402E-2"/>
          <c:w val="0.95156378420331011"/>
          <c:h val="0.743804827967290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4495A2">
                    <a:lumMod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234-4F04-8A08-97CD17A9AB3F}"/>
              </c:ext>
            </c:extLst>
          </c:dPt>
          <c:dPt>
            <c:idx val="1"/>
            <c:invertIfNegative val="0"/>
            <c:bubble3D val="0"/>
            <c:spPr>
              <a:solidFill>
                <a:srgbClr val="F9D448"/>
              </a:solidFill>
              <a:ln w="15875">
                <a:solidFill>
                  <a:srgbClr val="4495A2">
                    <a:lumMod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34-4F04-8A08-97CD17A9AB3F}"/>
              </c:ext>
            </c:extLst>
          </c:dPt>
          <c:dPt>
            <c:idx val="2"/>
            <c:invertIfNegative val="0"/>
            <c:bubble3D val="0"/>
            <c:spPr>
              <a:solidFill>
                <a:srgbClr val="A9D4DB">
                  <a:lumMod val="75000"/>
                </a:srgbClr>
              </a:solidFill>
              <a:ln w="19050">
                <a:solidFill>
                  <a:srgbClr val="4495A2">
                    <a:lumMod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34-4F04-8A08-97CD17A9AB3F}"/>
              </c:ext>
            </c:extLst>
          </c:dPt>
          <c:dPt>
            <c:idx val="3"/>
            <c:invertIfNegative val="0"/>
            <c:bubble3D val="0"/>
            <c:spPr>
              <a:solidFill>
                <a:srgbClr val="FBE284">
                  <a:lumMod val="40000"/>
                  <a:lumOff val="60000"/>
                </a:srgbClr>
              </a:solidFill>
              <a:ln w="15875">
                <a:solidFill>
                  <a:srgbClr val="4495A2">
                    <a:lumMod val="50000"/>
                  </a:srgb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34-4F04-8A08-97CD17A9AB3F}"/>
              </c:ext>
            </c:extLst>
          </c:dPt>
          <c:cat>
            <c:strRef>
              <c:f>Sheet1!$K$16:$K$19</c:f>
              <c:strCache>
                <c:ptCount val="4"/>
                <c:pt idx="0">
                  <c:v>«Λουκούμι  Γεροσκήπου (ΠΓΕ)</c:v>
                </c:pt>
                <c:pt idx="1">
                  <c:v>«Γλυκό Τριαντάφυλλο Αγρού (ΠΓΕ)»</c:v>
                </c:pt>
                <c:pt idx="2">
                  <c:v>«Κολοκάσι Σωτήρας / Κολοκάσι Πούλλες Σωτήρας (ΠΟΠ)»</c:v>
                </c:pt>
                <c:pt idx="3">
                  <c:v>«Βιολογικά Προϊόντα»</c:v>
                </c:pt>
              </c:strCache>
            </c:strRef>
          </c:cat>
          <c:val>
            <c:numRef>
              <c:f>Sheet1!$L$16:$L$19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34-4F04-8A08-97CD17A9A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259648"/>
        <c:axId val="-14256928"/>
      </c:barChart>
      <c:catAx>
        <c:axId val="-1425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4256928"/>
        <c:crosses val="autoZero"/>
        <c:auto val="1"/>
        <c:lblAlgn val="ctr"/>
        <c:lblOffset val="100"/>
        <c:noMultiLvlLbl val="0"/>
      </c:catAx>
      <c:valAx>
        <c:axId val="-14256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425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50800" cmpd="dbl">
      <a:solidFill>
        <a:srgbClr val="4495A2">
          <a:lumMod val="50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131341248498625E-2"/>
          <c:y val="0.10558223956065439"/>
          <c:w val="0.90694444444444444"/>
          <c:h val="0.7038480606590843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D9-45C5-A737-2DB68D2B92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D9-45C5-A737-2DB68D2B92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D9-45C5-A737-2DB68D2B92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8D9-45C5-A737-2DB68D2B92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8D9-45C5-A737-2DB68D2B92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8D9-45C5-A737-2DB68D2B92EB}"/>
              </c:ext>
            </c:extLst>
          </c:dPt>
          <c:dLbls>
            <c:dLbl>
              <c:idx val="4"/>
              <c:layout>
                <c:manualLayout>
                  <c:x val="5.3216754155730531E-2"/>
                  <c:y val="-0.13923957421988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8D9-45C5-A737-2DB68D2B92E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Sheet1!$C$5:$C$10</c:f>
              <c:strCache>
                <c:ptCount val="6"/>
                <c:pt idx="0">
                  <c:v>Μεγάλες καλλιέργειες</c:v>
                </c:pt>
                <c:pt idx="1">
                  <c:v>Κηπευτικά</c:v>
                </c:pt>
                <c:pt idx="2">
                  <c:v>Αμπέλια και Δέντρα</c:v>
                </c:pt>
                <c:pt idx="3">
                  <c:v>Αγελαδοτροφία</c:v>
                </c:pt>
                <c:pt idx="4">
                  <c:v>Πτηνοτροφία και Μελισσοκομία</c:v>
                </c:pt>
                <c:pt idx="5">
                  <c:v>Αιγοπρόβατα</c:v>
                </c:pt>
              </c:strCache>
            </c:strRef>
          </c:cat>
          <c:val>
            <c:numRef>
              <c:f>Sheet1!$D$5:$D$10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9</c:v>
                </c:pt>
                <c:pt idx="3">
                  <c:v>26</c:v>
                </c:pt>
                <c:pt idx="4">
                  <c:v>3</c:v>
                </c:pt>
                <c:pt idx="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8D9-45C5-A737-2DB68D2B9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777777777777776E-2"/>
          <c:y val="0.81238058846006878"/>
          <c:w val="0.91360848643919523"/>
          <c:h val="0.16447112351263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/>
    </a:solidFill>
    <a:ln w="34925" cmpd="dbl"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l-GR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Αιτήσεις</a:t>
            </a:r>
            <a:r>
              <a:rPr lang="el-GR" i="1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ανά </a:t>
            </a:r>
            <a:r>
              <a:rPr lang="el-GR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κλάδο</a:t>
            </a:r>
            <a:r>
              <a:rPr lang="el-GR" i="1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παραγωγής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791999658409187E-3"/>
          <c:y val="8.8314753601582752E-2"/>
          <c:w val="0.96497703731253304"/>
          <c:h val="0.6613268361177622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98-4979-883D-988321283B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98-4979-883D-988321283B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98-4979-883D-988321283B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98-4979-883D-988321283B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98-4979-883D-988321283B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F98-4979-883D-988321283B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F98-4979-883D-988321283B5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F98-4979-883D-988321283B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Sheet1!$C$34:$C$41</c:f>
              <c:strCache>
                <c:ptCount val="8"/>
                <c:pt idx="0">
                  <c:v>Παραγωγή γαλακτοκομικών προϊόντων</c:v>
                </c:pt>
                <c:pt idx="1">
                  <c:v>Ελαιοτριβία</c:v>
                </c:pt>
                <c:pt idx="2">
                  <c:v>Επεξεργασία σιταριού</c:v>
                </c:pt>
                <c:pt idx="3">
                  <c:v>Τυποποίηση Οπωροκηπευτικών</c:v>
                </c:pt>
                <c:pt idx="4">
                  <c:v>Μεταποίηση Οπωροκηπευτικών</c:v>
                </c:pt>
                <c:pt idx="5">
                  <c:v>Ζωοτροφές</c:v>
                </c:pt>
                <c:pt idx="6">
                  <c:v>Συσκευασία/τυποποίηση αυγών</c:v>
                </c:pt>
                <c:pt idx="7">
                  <c:v>Τεμαχισμός και τυποποίηση κρεατοπαρασκευασματων</c:v>
                </c:pt>
              </c:strCache>
            </c:strRef>
          </c:cat>
          <c:val>
            <c:numRef>
              <c:f>Sheet1!$D$34:$D$41</c:f>
              <c:numCache>
                <c:formatCode>General</c:formatCode>
                <c:ptCount val="8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EF98-4979-883D-988321283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253928128570237"/>
          <c:w val="1"/>
          <c:h val="0.227460718714297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1"/>
    </a:solidFill>
    <a:ln w="34925" cmpd="dbl"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0.30742</cdr:x>
      <cdr:y>0</cdr:y>
    </cdr:from>
    <cdr:to>
      <cdr:x>0.79234</cdr:x>
      <cdr:y>0.07265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E5CF12CB-363E-D1DE-9B7F-5A0AD19B341A}"/>
            </a:ext>
          </a:extLst>
        </cdr:cNvPr>
        <cdr:cNvSpPr txBox="1"/>
      </cdr:nvSpPr>
      <cdr:spPr>
        <a:xfrm xmlns:a="http://schemas.openxmlformats.org/drawingml/2006/main">
          <a:off x="2662813" y="0"/>
          <a:ext cx="4200211" cy="341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0.27842</cdr:x>
      <cdr:y>0.01709</cdr:y>
    </cdr:from>
    <cdr:to>
      <cdr:x>0.80046</cdr:x>
      <cdr:y>0.09509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3E5E83C0-7637-1D4F-593C-B543FD1A0117}"/>
            </a:ext>
          </a:extLst>
        </cdr:cNvPr>
        <cdr:cNvSpPr txBox="1"/>
      </cdr:nvSpPr>
      <cdr:spPr>
        <a:xfrm xmlns:a="http://schemas.openxmlformats.org/drawingml/2006/main">
          <a:off x="2411604" y="80386"/>
          <a:ext cx="4521758" cy="366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l-GR" sz="1200" b="1" i="1" dirty="0">
              <a:latin typeface="Arial" panose="020B0604020202020204" pitchFamily="34" charset="0"/>
              <a:cs typeface="Arial" panose="020B0604020202020204" pitchFamily="34" charset="0"/>
            </a:rPr>
            <a:t>Ευρωπαϊκή Συνεισφορά (συνολικές πληρωμές)</a:t>
          </a:r>
          <a:endParaRPr lang="x-none" sz="1200" b="1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0.1802</cdr:x>
      <cdr:y>0.01887</cdr:y>
    </cdr:from>
    <cdr:to>
      <cdr:x>0.92912</cdr:x>
      <cdr:y>0.10022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E0B6B6C2-C4EA-2996-2623-F63779BF66DF}"/>
            </a:ext>
          </a:extLst>
        </cdr:cNvPr>
        <cdr:cNvSpPr txBox="1"/>
      </cdr:nvSpPr>
      <cdr:spPr>
        <a:xfrm xmlns:a="http://schemas.openxmlformats.org/drawingml/2006/main">
          <a:off x="1039447" y="69238"/>
          <a:ext cx="4320074" cy="298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i="1" dirty="0">
              <a:latin typeface="Arial" panose="020B0604020202020204" pitchFamily="34" charset="0"/>
              <a:cs typeface="Arial" panose="020B0604020202020204" pitchFamily="34" charset="0"/>
            </a:rPr>
            <a:t>Αιτήσεις που υλοποιήθηκαν στο πλαίσιο του Καθεστώτος 3.2</a:t>
          </a:r>
          <a:endParaRPr lang="x-none" sz="11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0.15955</cdr:x>
      <cdr:y>0.00755</cdr:y>
    </cdr:from>
    <cdr:to>
      <cdr:x>0.82035</cdr:x>
      <cdr:y>0.10734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7AC55476-003D-CBDD-D8B0-00D2EEBAE677}"/>
            </a:ext>
          </a:extLst>
        </cdr:cNvPr>
        <cdr:cNvSpPr txBox="1"/>
      </cdr:nvSpPr>
      <cdr:spPr>
        <a:xfrm xmlns:a="http://schemas.openxmlformats.org/drawingml/2006/main">
          <a:off x="952939" y="33986"/>
          <a:ext cx="3946849" cy="449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l-GR" sz="1200" i="1" dirty="0">
              <a:latin typeface="Arial" panose="020B0604020202020204" pitchFamily="34" charset="0"/>
              <a:cs typeface="Arial" panose="020B0604020202020204" pitchFamily="34" charset="0"/>
            </a:rPr>
            <a:t>Αιτήσεις ανά κλάδο παραγωγής</a:t>
          </a:r>
          <a:endParaRPr lang="x-none" sz="12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4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72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61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73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0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20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36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91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01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98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1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27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50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0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01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89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18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881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08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9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7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1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94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2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8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=""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=""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June 16,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=""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=""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=""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=""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June 16,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=""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=""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=""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=""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=""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June 16,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=""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=""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=""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=""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=""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=""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=""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=""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=""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=""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=""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=""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June 16,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=""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=""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June 16,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=""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=""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June 16,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=""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June 16,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=""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=""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=""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=""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=""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=""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=""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=""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=""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=""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=""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=""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=""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=""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=""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=""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=""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=""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June 16,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=""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=""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=""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=""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=""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=""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=""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=""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June 16, 2022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=""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=""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June 16, 2022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=""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=""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0517" y="2069271"/>
            <a:ext cx="8815622" cy="2052409"/>
          </a:xfrm>
        </p:spPr>
        <p:txBody>
          <a:bodyPr/>
          <a:lstStyle/>
          <a:p>
            <a:pPr algn="ctr"/>
            <a:r>
              <a:rPr lang="el-GR" sz="4800" dirty="0">
                <a:solidFill>
                  <a:schemeClr val="tx2"/>
                </a:solidFill>
              </a:rPr>
              <a:t>Πορεία Υλοποίησης Προγράμματος Αγροτικής Ανάπτυξης 2014-2020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0430" y="6202506"/>
            <a:ext cx="5491570" cy="953337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8</a:t>
            </a:r>
            <a:r>
              <a:rPr lang="el-GR" sz="1600" baseline="30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η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συνεδρίαση Επιτροπής Παρακολούθησης ΠΑΑ 14-20</a:t>
            </a:r>
          </a:p>
          <a:p>
            <a:pPr algn="ctr"/>
            <a:r>
              <a:rPr lang="el-GR" sz="14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Αγρός, 17 Ιουνίου 2022</a:t>
            </a:r>
            <a:endParaRPr lang="en-US" sz="1400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B757405B-C56C-C96F-7F7A-7CC6C5931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5" y="119298"/>
            <a:ext cx="561525" cy="52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B9B1CCCA-2CF0-41DC-09A4-8152C69EA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11" y="119299"/>
            <a:ext cx="20464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i="1" dirty="0">
                <a:solidFill>
                  <a:schemeClr val="bg1"/>
                </a:solidFill>
              </a:rPr>
              <a:t>Κυπριακή Δημοκρατία</a:t>
            </a:r>
          </a:p>
          <a:p>
            <a:pPr eaLnBrk="1" hangingPunct="1"/>
            <a:r>
              <a:rPr lang="el-GR" sz="700" b="1" i="1" dirty="0">
                <a:solidFill>
                  <a:schemeClr val="bg1"/>
                </a:solidFill>
              </a:rPr>
              <a:t>Υπουργείο Γεωργίας,</a:t>
            </a:r>
          </a:p>
          <a:p>
            <a:pPr eaLnBrk="1" hangingPunct="1"/>
            <a:r>
              <a:rPr lang="el-GR" sz="700" b="1" i="1" dirty="0">
                <a:solidFill>
                  <a:schemeClr val="bg1"/>
                </a:solidFill>
              </a:rPr>
              <a:t>Αγροτικής Ανάπτυξης και Περιβάλλοντος</a:t>
            </a:r>
          </a:p>
          <a:p>
            <a:pPr eaLnBrk="1" hangingPunct="1"/>
            <a:r>
              <a:rPr lang="el-GR" sz="700" b="1" i="1" dirty="0">
                <a:solidFill>
                  <a:schemeClr val="bg1"/>
                </a:solidFill>
              </a:rPr>
              <a:t>Διαχειριστική Αρχή ΠΑΑ 2014-2020</a:t>
            </a:r>
            <a:endParaRPr lang="el-GR" sz="800" b="1" i="1" dirty="0">
              <a:solidFill>
                <a:schemeClr val="bg1"/>
              </a:solidFill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4568FC86-DE26-4E95-139E-CF22C3421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55" y="119298"/>
            <a:ext cx="561525" cy="40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182E6CF6-EA0B-E50A-6A71-785FAB073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674" y="169529"/>
            <a:ext cx="2392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700" b="1" i="1" dirty="0">
                <a:solidFill>
                  <a:schemeClr val="bg1"/>
                </a:solidFill>
              </a:rPr>
              <a:t>Ευρωπαϊκό Γεωργικό Ταμείο Αγροτικής Ανάπτυξης</a:t>
            </a:r>
          </a:p>
          <a:p>
            <a:pPr eaLnBrk="1" hangingPunct="1"/>
            <a:r>
              <a:rPr lang="el-GR" sz="700" b="1" i="1" dirty="0">
                <a:solidFill>
                  <a:schemeClr val="bg1"/>
                </a:solidFill>
              </a:rPr>
              <a:t>Η Ευρώπη επενδύει στις αγροτικές περιοχές</a:t>
            </a:r>
            <a:endParaRPr lang="el-GR" sz="3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1245" y="4520485"/>
            <a:ext cx="499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i="1" dirty="0" smtClean="0">
                <a:solidFill>
                  <a:schemeClr val="tx2">
                    <a:lumMod val="75000"/>
                  </a:schemeClr>
                </a:solidFill>
              </a:rPr>
              <a:t>Έτος 2021</a:t>
            </a:r>
            <a:endParaRPr lang="en-US" sz="4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E236C44-56E3-87DE-E40E-F755E31B05CA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55EFCA6-434D-CD09-8514-2B88224A1A3F}"/>
              </a:ext>
            </a:extLst>
          </p:cNvPr>
          <p:cNvSpPr txBox="1"/>
          <p:nvPr/>
        </p:nvSpPr>
        <p:spPr>
          <a:xfrm>
            <a:off x="93307" y="569550"/>
            <a:ext cx="96385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4.2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και Εκσυγχρονισμός Μονάδων Μεταποίησης Εμπορίας</a:t>
            </a:r>
          </a:p>
          <a:p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/η ανάπτυξης γεωργικών προϊόντων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l-GR" sz="16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100" b="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5C29FD54-C46A-7F03-9601-4DC0C29E7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107768"/>
              </p:ext>
            </p:extLst>
          </p:nvPr>
        </p:nvGraphicFramePr>
        <p:xfrm>
          <a:off x="238285" y="1364757"/>
          <a:ext cx="6628959" cy="459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7C865F-E0E0-B61F-C7D3-32BA4C8B7764}"/>
              </a:ext>
            </a:extLst>
          </p:cNvPr>
          <p:cNvSpPr txBox="1"/>
          <p:nvPr/>
        </p:nvSpPr>
        <p:spPr>
          <a:xfrm>
            <a:off x="3213219" y="2813447"/>
            <a:ext cx="775025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43350" lvl="8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€ 3.359.511</a:t>
            </a:r>
          </a:p>
          <a:p>
            <a:pPr marL="3943350" lvl="8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Ενίσχυση 31 επιχειρήσεων </a:t>
            </a:r>
          </a:p>
          <a:p>
            <a:pPr marL="3943350" lvl="8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Συνολική επένδυση </a:t>
            </a:r>
            <a:r>
              <a:rPr lang="el-GR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9.203.871</a:t>
            </a:r>
            <a:endParaRPr lang="el-GR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1DDA1B5-FF1E-403F-61E5-B4AAE699BF00}"/>
              </a:ext>
            </a:extLst>
          </p:cNvPr>
          <p:cNvSpPr txBox="1"/>
          <p:nvPr/>
        </p:nvSpPr>
        <p:spPr>
          <a:xfrm>
            <a:off x="98297" y="611378"/>
            <a:ext cx="7798679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4.3.1 «Χωροταξική κτηνοτροφική ανάπτυξη»</a:t>
            </a:r>
            <a:endParaRPr lang="el-GR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€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56.986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2 αιτήσεις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16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Μεταφορά 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ηλεκτρικού ρεύματος σε δύο κεντρικά σημεία της Κτηνιατρικής </a:t>
            </a:r>
            <a:r>
              <a:rPr lang="el-GR" sz="16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Ζώνης </a:t>
            </a:r>
            <a:r>
              <a:rPr lang="el-GR" sz="1600" b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Δρούσειας</a:t>
            </a:r>
            <a:endParaRPr lang="el-GR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Α’ Φάση Ηλεκτροδότησης των 6 κτηνοτροφικών οικοπέδων της κτηνοτροφικής περιοχής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Χολετριών</a:t>
            </a: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Έγκριση 3 αιτήσεων 417,849 ευρώ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F6BE10-2B26-AF70-ADE5-D78390A10A84}"/>
              </a:ext>
            </a:extLst>
          </p:cNvPr>
          <p:cNvSpPr txBox="1"/>
          <p:nvPr/>
        </p:nvSpPr>
        <p:spPr>
          <a:xfrm>
            <a:off x="1171722" y="3623413"/>
            <a:ext cx="7183352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6.1 «Ενίσχυση πρώτης εγκατάστασης νέων γεωργών»</a:t>
            </a:r>
            <a:endParaRPr lang="en-US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της δεύτερης δόσης σε 109 νέους γεωργούς – €1. 090.000</a:t>
            </a:r>
          </a:p>
          <a:p>
            <a:pPr marL="1200150" lvl="2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άντρες</a:t>
            </a:r>
          </a:p>
          <a:p>
            <a:pPr marL="1200150" lvl="2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γυναίκες</a:t>
            </a:r>
          </a:p>
          <a:p>
            <a:pPr marL="342900" indent="-342900"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εκμεταλλεύσεις βιολογικής γεωργίας</a:t>
            </a:r>
            <a:endParaRPr lang="x-none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1DDA1B5-FF1E-403F-61E5-B4AAE699BF00}"/>
              </a:ext>
            </a:extLst>
          </p:cNvPr>
          <p:cNvSpPr txBox="1"/>
          <p:nvPr/>
        </p:nvSpPr>
        <p:spPr>
          <a:xfrm>
            <a:off x="1" y="639730"/>
            <a:ext cx="7399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7 «Βασικές υπηρεσίες και ανάπλαση χωριών σε αγροτικές περιοχές»</a:t>
            </a:r>
            <a:endParaRPr lang="en-US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9B2862-BD90-65C5-CDE8-7CE34F100757}"/>
              </a:ext>
            </a:extLst>
          </p:cNvPr>
          <p:cNvSpPr txBox="1"/>
          <p:nvPr/>
        </p:nvSpPr>
        <p:spPr>
          <a:xfrm>
            <a:off x="326571" y="1384823"/>
            <a:ext cx="62048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€1.772.765</a:t>
            </a:r>
          </a:p>
          <a:p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Υλοποίηση 20 έργων εκ των οποίων τα 12 έργα  ολοκληρώθηκαν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νέες θέσεις εργασίας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43,288 επωφελούμενος πληθυσμός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C62EA18B-B22A-D03F-B3D6-228D08C97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81718"/>
              </p:ext>
            </p:extLst>
          </p:nvPr>
        </p:nvGraphicFramePr>
        <p:xfrm>
          <a:off x="326572" y="3103245"/>
          <a:ext cx="11635276" cy="3139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90057">
                  <a:extLst>
                    <a:ext uri="{9D8B030D-6E8A-4147-A177-3AD203B41FA5}">
                      <a16:colId xmlns="" xmlns:a16="http://schemas.microsoft.com/office/drawing/2014/main" val="3822442711"/>
                    </a:ext>
                  </a:extLst>
                </a:gridCol>
                <a:gridCol w="2845836">
                  <a:extLst>
                    <a:ext uri="{9D8B030D-6E8A-4147-A177-3AD203B41FA5}">
                      <a16:colId xmlns="" xmlns:a16="http://schemas.microsoft.com/office/drawing/2014/main" val="400059424"/>
                    </a:ext>
                  </a:extLst>
                </a:gridCol>
                <a:gridCol w="2043404">
                  <a:extLst>
                    <a:ext uri="{9D8B030D-6E8A-4147-A177-3AD203B41FA5}">
                      <a16:colId xmlns="" xmlns:a16="http://schemas.microsoft.com/office/drawing/2014/main" val="2887806556"/>
                    </a:ext>
                  </a:extLst>
                </a:gridCol>
                <a:gridCol w="2054426">
                  <a:extLst>
                    <a:ext uri="{9D8B030D-6E8A-4147-A177-3AD203B41FA5}">
                      <a16:colId xmlns="" xmlns:a16="http://schemas.microsoft.com/office/drawing/2014/main" val="1344398588"/>
                    </a:ext>
                  </a:extLst>
                </a:gridCol>
                <a:gridCol w="2601553">
                  <a:extLst>
                    <a:ext uri="{9D8B030D-6E8A-4147-A177-3AD203B41FA5}">
                      <a16:colId xmlns="" xmlns:a16="http://schemas.microsoft.com/office/drawing/2014/main" val="3626831938"/>
                    </a:ext>
                  </a:extLst>
                </a:gridCol>
              </a:tblGrid>
              <a:tr h="715301"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Πολιτιστικό Κέντρο </a:t>
                      </a:r>
                      <a:r>
                        <a:rPr lang="el-GR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Λετύμπου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Αίθουσα πολλαπλών χρήσεων και δημοτική βιβλιοθήκη </a:t>
                      </a:r>
                      <a:r>
                        <a:rPr lang="el-GR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Πέγειας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Πολυδύναμο Κέντρο τρίτης ηλικίας Πόλης </a:t>
                      </a:r>
                      <a:r>
                        <a:rPr lang="el-GR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Χρυσοχού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Πολυδύναμο </a:t>
                      </a:r>
                      <a:r>
                        <a:rPr lang="el-GR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Λευκάρων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Ανάπλαση πλατείας </a:t>
                      </a:r>
                      <a:r>
                        <a:rPr lang="el-GR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Σκαρίνου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298471"/>
                  </a:ext>
                </a:extLst>
              </a:tr>
              <a:tr h="715301"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Αποκατάσταση νερόμυλου </a:t>
                      </a:r>
                      <a:r>
                        <a:rPr lang="el-GR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Πλατανιστάσας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Κέντρο εκπαίδευσης αγροτικών επαγγελμάτων Κοίλης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Εξωραϊσμός πυρήνα Παναγιάς – Φάση Α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Εκθεσιακό χώρος ερπετών και αμφίβιων Ακάμα στο Νέο Χωριό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Ανάπλαση πλατείας και πυρήνα Κόρνου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1452856"/>
                  </a:ext>
                </a:extLst>
              </a:tr>
              <a:tr h="715301"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Πολιτιστικό Κέντρο Σπηλιών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Κέντρο ενημέρωσης περιηγητών φυσικού περιβάλλοντος </a:t>
                      </a:r>
                      <a:r>
                        <a:rPr lang="el-GR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Τραχυπέδουλας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Πολιτιστικό κέντρο Πολεμίου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Κέντρο Κοινωνικών Παροχών Δήμου Σωτήρας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Γραμμικό Πάρκο Ζυγιού – Φάση Α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0439296"/>
                  </a:ext>
                </a:extLst>
              </a:tr>
              <a:tr h="255722"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Πολυθεματικός</a:t>
                      </a:r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χώρος εκπαίδευσης και ψυχαγωγίας Αγρού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Ανάπλαση πλατείας </a:t>
                      </a:r>
                      <a:r>
                        <a:rPr lang="el-GR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Λευκάρων</a:t>
                      </a:r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Φάση Α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Εξωραϊσμός Πλατείας Αγίου Μηνά στο Νέο Χωρίο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Πολυδύναμο Κέντρο </a:t>
                      </a:r>
                      <a:r>
                        <a:rPr lang="el-GR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Κάθηκα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Κέντρο πληροφόρησης γεωλογίας και παλαιοντολογίας Πάνω </a:t>
                      </a:r>
                      <a:r>
                        <a:rPr lang="el-GR" sz="14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Αρόδων</a:t>
                      </a:r>
                      <a:r>
                        <a:rPr lang="el-GR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x-none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1361025"/>
                  </a:ext>
                </a:extLst>
              </a:tr>
            </a:tbl>
          </a:graphicData>
        </a:graphic>
      </p:graphicFrame>
      <p:sp>
        <p:nvSpPr>
          <p:cNvPr id="9" name="Date Placeholder 14">
            <a:extLst>
              <a:ext uri="{FF2B5EF4-FFF2-40B4-BE49-F238E27FC236}">
                <a16:creationId xmlns="" xmlns:a16="http://schemas.microsoft.com/office/drawing/2014/main" id="{27D18926-7F78-F08C-8974-709002EAC7C7}"/>
              </a:ext>
            </a:extLst>
          </p:cNvPr>
          <p:cNvSpPr txBox="1">
            <a:spLocks/>
          </p:cNvSpPr>
          <p:nvPr/>
        </p:nvSpPr>
        <p:spPr>
          <a:xfrm>
            <a:off x="3042999" y="634334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17 Ιουνίου, 2022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659727-BBB9-9B49-BCA1-694F74F71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E44123-0AF5-4A4C-B0C7-BB7409DE81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7D8572-6A91-C9D9-C9C7-7E83F1F28D70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A89E72-26D3-94CF-8271-7F9D7B5D5E2D}"/>
              </a:ext>
            </a:extLst>
          </p:cNvPr>
          <p:cNvSpPr txBox="1"/>
          <p:nvPr/>
        </p:nvSpPr>
        <p:spPr>
          <a:xfrm>
            <a:off x="78401" y="2216879"/>
            <a:ext cx="12191999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8.3 «Πρόληψη ζημιών σε δάση εξαιτίας δασικών πυρκαγιών, φυσικών καταστροφών και καταστροφών και καταστροφικών συμβάντων»</a:t>
            </a:r>
            <a:endParaRPr lang="en-US" sz="16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Πληρώθηκαν 11 αιτήσεις – Καταβολή € 170,360</a:t>
            </a:r>
            <a:endParaRPr lang="en-US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l-GR" sz="7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6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Δράση 8.5.1 «Επενδύσεις βελτίωσης της αξίας των δασών ως δημόσιου αγαθού»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σε 15 έργα – € 654,321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l-GR" sz="20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3CE921-8285-CEA4-B745-5F63CB0B9429}"/>
              </a:ext>
            </a:extLst>
          </p:cNvPr>
          <p:cNvSpPr txBox="1"/>
          <p:nvPr/>
        </p:nvSpPr>
        <p:spPr>
          <a:xfrm>
            <a:off x="78401" y="485192"/>
            <a:ext cx="11920766" cy="161582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8 «Επενδύσεις στην ανάπτυξη δασικών περιοχών και στη βελτίωση της βιωσιμότητας των δασών»</a:t>
            </a:r>
          </a:p>
          <a:p>
            <a:pPr algn="l"/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8.1 «Δάσωση και δημιουργία δασωδών εκτάσεων»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Πληρώθηκαν 26 αιτήσεις –Ενίσχυση  39 εκτάριών με €189,866</a:t>
            </a:r>
          </a:p>
          <a:p>
            <a:pPr marL="228600" lvl="8" indent="-2286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Πληρωμές για ανειλημμένες υποχρεώσεις του ΠΑΑ 2007-2013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23,865, 33,59 εκτάρια</a:t>
            </a:r>
            <a:endParaRPr lang="en-US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6A025559-8F8B-629C-A020-CB6F639B0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37132"/>
              </p:ext>
            </p:extLst>
          </p:nvPr>
        </p:nvGraphicFramePr>
        <p:xfrm>
          <a:off x="975385" y="4169219"/>
          <a:ext cx="10151708" cy="19322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12132">
                  <a:extLst>
                    <a:ext uri="{9D8B030D-6E8A-4147-A177-3AD203B41FA5}">
                      <a16:colId xmlns="" xmlns:a16="http://schemas.microsoft.com/office/drawing/2014/main" val="3408976431"/>
                    </a:ext>
                  </a:extLst>
                </a:gridCol>
                <a:gridCol w="2034894">
                  <a:extLst>
                    <a:ext uri="{9D8B030D-6E8A-4147-A177-3AD203B41FA5}">
                      <a16:colId xmlns="" xmlns:a16="http://schemas.microsoft.com/office/drawing/2014/main" val="3036916814"/>
                    </a:ext>
                  </a:extLst>
                </a:gridCol>
                <a:gridCol w="2034894">
                  <a:extLst>
                    <a:ext uri="{9D8B030D-6E8A-4147-A177-3AD203B41FA5}">
                      <a16:colId xmlns="" xmlns:a16="http://schemas.microsoft.com/office/drawing/2014/main" val="2844560642"/>
                    </a:ext>
                  </a:extLst>
                </a:gridCol>
                <a:gridCol w="2034894">
                  <a:extLst>
                    <a:ext uri="{9D8B030D-6E8A-4147-A177-3AD203B41FA5}">
                      <a16:colId xmlns="" xmlns:a16="http://schemas.microsoft.com/office/drawing/2014/main" val="2452267821"/>
                    </a:ext>
                  </a:extLst>
                </a:gridCol>
                <a:gridCol w="2034894">
                  <a:extLst>
                    <a:ext uri="{9D8B030D-6E8A-4147-A177-3AD203B41FA5}">
                      <a16:colId xmlns="" xmlns:a16="http://schemas.microsoft.com/office/drawing/2014/main" val="1927874068"/>
                    </a:ext>
                  </a:extLst>
                </a:gridCol>
              </a:tblGrid>
              <a:tr h="644072"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Αναβάθμιση θεματικού </a:t>
                      </a:r>
                      <a:r>
                        <a:rPr lang="el-GR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μονοπατίου</a:t>
                      </a:r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l-GR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Καννούρες</a:t>
                      </a:r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Άγιος Νικόλαος)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Ανάδειξη αιωνόβιου δέντρου (Αόρατος)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Ανάδειξη αιωνόβιου δέντρου  (Μαύρη Πεύκη)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θέσης θέας - </a:t>
                      </a:r>
                      <a:r>
                        <a:rPr lang="el-GR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Μουτουλλά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Αναβάθμιση Κατασκηνωτικού Χώρου (Εκκλησιαστική Επιτροπή)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7821344"/>
                  </a:ext>
                </a:extLst>
              </a:tr>
              <a:tr h="644072"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θέσης θέας (</a:t>
                      </a:r>
                      <a:r>
                        <a:rPr lang="el-GR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Ευρύχου</a:t>
                      </a:r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Εκδρομικού Χώρου (</a:t>
                      </a:r>
                      <a:r>
                        <a:rPr lang="el-GR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Αθηένου</a:t>
                      </a:r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Ανάπλαση γεφυριού (</a:t>
                      </a:r>
                      <a:r>
                        <a:rPr lang="el-GR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Μονιάτη</a:t>
                      </a:r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Αναβάθμιση εκδρομικού χώρου (</a:t>
                      </a:r>
                      <a:r>
                        <a:rPr lang="el-GR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Κυπερούντας</a:t>
                      </a:r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Αναβάθμιση κατασκηνωτικού χώρου (Σώμα Προσκόπων)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6496552"/>
                  </a:ext>
                </a:extLst>
              </a:tr>
              <a:tr h="644072"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Αναβάθμιση εκδρομικού χώρου  (Άγιος Ιωάννης Πιτσιλιάς)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εκδρομικού χώρου (</a:t>
                      </a:r>
                      <a:r>
                        <a:rPr lang="el-GR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Συκόπετρα</a:t>
                      </a:r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θεματικού μονοπατιού (</a:t>
                      </a:r>
                      <a:r>
                        <a:rPr lang="el-GR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Γαλάτα</a:t>
                      </a:r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θεματικού μονοπατιού (</a:t>
                      </a:r>
                      <a:r>
                        <a:rPr lang="el-GR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Κακοπετριά</a:t>
                      </a:r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Δημιουργία θέσης θέας (</a:t>
                      </a:r>
                      <a:r>
                        <a:rPr lang="el-GR" sz="12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Τεμβριά</a:t>
                      </a:r>
                      <a:r>
                        <a:rPr lang="el-GR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x-none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3223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2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1DDA1B5-FF1E-403F-61E5-B4AAE699BF00}"/>
              </a:ext>
            </a:extLst>
          </p:cNvPr>
          <p:cNvSpPr txBox="1"/>
          <p:nvPr/>
        </p:nvSpPr>
        <p:spPr>
          <a:xfrm>
            <a:off x="50551" y="625151"/>
            <a:ext cx="645018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9 «Σύσταση Ομάδων και Οργανώσεων Παραγωγών»</a:t>
            </a:r>
            <a:endParaRPr lang="en-US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sz="800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σε 5 Ομάδες Παραγωγών (6 αιτήματα πληρωμ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ής)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Πληρωμή €600,000</a:t>
            </a:r>
            <a:endParaRPr lang="el-GR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613E2A-0D23-7D6D-7C77-B210B727C501}"/>
              </a:ext>
            </a:extLst>
          </p:cNvPr>
          <p:cNvSpPr txBox="1"/>
          <p:nvPr/>
        </p:nvSpPr>
        <p:spPr>
          <a:xfrm>
            <a:off x="0" y="2624583"/>
            <a:ext cx="5990253" cy="263149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10 «</a:t>
            </a:r>
            <a:r>
              <a:rPr lang="el-GR" b="1" i="1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Γεωργοπεριβαλλοντικά</a:t>
            </a:r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κλιματικά μέτρα»</a:t>
            </a:r>
            <a:endParaRPr lang="en-US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800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Προκήρυξη: 19 Μαρτίου – 15 Απριλίου 2021 (10 Μαΐου με ποινή)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Προκηρύχθηκαν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όλες οι δράσεις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ύψους €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466.004 που αφορούσε 7.500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αιτήσεις που υποβλήθηκαν το 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συνολικής έκτασης 31,590 εκταρίων</a:t>
            </a:r>
            <a:endParaRPr lang="en-US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1876C8-4299-F4BB-CF88-14FAAC4114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t="2181"/>
          <a:stretch/>
        </p:blipFill>
        <p:spPr>
          <a:xfrm>
            <a:off x="6096000" y="625151"/>
            <a:ext cx="6096000" cy="51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1DDA1B5-FF1E-403F-61E5-B4AAE699BF00}"/>
              </a:ext>
            </a:extLst>
          </p:cNvPr>
          <p:cNvSpPr txBox="1"/>
          <p:nvPr/>
        </p:nvSpPr>
        <p:spPr>
          <a:xfrm>
            <a:off x="6051239" y="615821"/>
            <a:ext cx="6140761" cy="278537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endParaRPr lang="el-GR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11 «Βιολογική γεωργία»</a:t>
            </a:r>
            <a:endParaRPr lang="en-US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Προκήρυξη: 19 Μαρτίου – 15 Απριλίου 2021 (10 Μαΐου με ποινή)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€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2,527,037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996 </a:t>
            </a:r>
            <a:r>
              <a:rPr lang="el-GR" sz="1600" b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αιτητές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συνολική έκταση 6571 εκτάρια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613E2A-0D23-7D6D-7C77-B210B727C501}"/>
              </a:ext>
            </a:extLst>
          </p:cNvPr>
          <p:cNvSpPr txBox="1"/>
          <p:nvPr/>
        </p:nvSpPr>
        <p:spPr>
          <a:xfrm>
            <a:off x="6051239" y="3230511"/>
            <a:ext cx="584392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12 «Ενισχύσεις στο πλαίσιο του </a:t>
            </a:r>
            <a:r>
              <a:rPr lang="en-US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 2000</a:t>
            </a:r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της Οδηγίας Πλαίσιο για τα ύδατα»</a:t>
            </a:r>
          </a:p>
          <a:p>
            <a:endParaRPr lang="en-US" sz="700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Προκήρυξη: 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Μαρτίου – 15 Απριλίου 2021 (10 Μαΐου με ποινή)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Παραλήφθηκαν 169 αιτήσεις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Πληρώθηκαν €139,763 για αιτήσεις που παραλήφθηκαν από το 2016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B78A33-EC81-71E4-D8C0-DCCB23596C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7969"/>
          <a:stretch/>
        </p:blipFill>
        <p:spPr>
          <a:xfrm>
            <a:off x="0" y="718457"/>
            <a:ext cx="5934269" cy="52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1DDA1B5-FF1E-403F-61E5-B4AAE699BF00}"/>
              </a:ext>
            </a:extLst>
          </p:cNvPr>
          <p:cNvSpPr txBox="1"/>
          <p:nvPr/>
        </p:nvSpPr>
        <p:spPr>
          <a:xfrm>
            <a:off x="194012" y="734082"/>
            <a:ext cx="1195322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u="sng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Μ</a:t>
            </a:r>
            <a:r>
              <a:rPr kumimoji="0" lang="el-GR" b="1" i="0" u="sng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έτρο</a:t>
            </a:r>
            <a:r>
              <a:rPr kumimoji="0" lang="el-GR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13 «Ενισχύσεις περιοχών που αντιμετωπίζουν</a:t>
            </a:r>
          </a:p>
          <a:p>
            <a:pPr marL="0" marR="0" lvl="0" indent="0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sng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φυσικά ή άλλα μειονεκτήματα»</a:t>
            </a:r>
          </a:p>
          <a:p>
            <a:pPr marL="0" marR="0" lvl="0" indent="0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sng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285750" marR="0" lvl="0" indent="-28575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Προκήρυξη: 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Μαρτίου – 15 Απριλίου 2021 (10 Μαΐου με ποινή)</a:t>
            </a:r>
            <a:endParaRPr kumimoji="0" lang="el-GR" sz="16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285750" marR="0" lvl="0" indent="-28575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Καταβολή πληρωμών €5,943,146</a:t>
            </a: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80100E3-25DF-2603-ED08-818C1108E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14858"/>
              </p:ext>
            </p:extLst>
          </p:nvPr>
        </p:nvGraphicFramePr>
        <p:xfrm>
          <a:off x="289250" y="2716038"/>
          <a:ext cx="6329937" cy="19008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40840">
                  <a:extLst>
                    <a:ext uri="{9D8B030D-6E8A-4147-A177-3AD203B41FA5}">
                      <a16:colId xmlns="" xmlns:a16="http://schemas.microsoft.com/office/drawing/2014/main" val="1248779790"/>
                    </a:ext>
                  </a:extLst>
                </a:gridCol>
                <a:gridCol w="1584670">
                  <a:extLst>
                    <a:ext uri="{9D8B030D-6E8A-4147-A177-3AD203B41FA5}">
                      <a16:colId xmlns="" xmlns:a16="http://schemas.microsoft.com/office/drawing/2014/main" val="3983217540"/>
                    </a:ext>
                  </a:extLst>
                </a:gridCol>
                <a:gridCol w="1750973">
                  <a:extLst>
                    <a:ext uri="{9D8B030D-6E8A-4147-A177-3AD203B41FA5}">
                      <a16:colId xmlns="" xmlns:a16="http://schemas.microsoft.com/office/drawing/2014/main" val="3373548717"/>
                    </a:ext>
                  </a:extLst>
                </a:gridCol>
                <a:gridCol w="1353454">
                  <a:extLst>
                    <a:ext uri="{9D8B030D-6E8A-4147-A177-3AD203B41FA5}">
                      <a16:colId xmlns="" xmlns:a16="http://schemas.microsoft.com/office/drawing/2014/main" val="4229395177"/>
                    </a:ext>
                  </a:extLst>
                </a:gridCol>
              </a:tblGrid>
              <a:tr h="383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Δράση</a:t>
                      </a:r>
                      <a:endParaRPr lang="x-none" sz="1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Αριθμός αιτήσεων που πληρώθηκαν</a:t>
                      </a:r>
                      <a:endParaRPr lang="x-none" sz="1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Ποσό</a:t>
                      </a:r>
                      <a:endParaRPr lang="x-none" sz="1200" u="non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Έκταση</a:t>
                      </a:r>
                      <a:endParaRPr lang="x-none" sz="12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18412251"/>
                  </a:ext>
                </a:extLst>
              </a:tr>
              <a:tr h="377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13.1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l-GR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568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1,028,929.27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l-GR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369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74596040"/>
                  </a:ext>
                </a:extLst>
              </a:tr>
              <a:tr h="377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u="non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u="non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</a:t>
                      </a:r>
                      <a:endParaRPr lang="x-none" sz="1200" u="non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l-GR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235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4,384,977.64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</a:t>
                      </a:r>
                      <a:r>
                        <a:rPr lang="el-GR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855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04797608"/>
                  </a:ext>
                </a:extLst>
              </a:tr>
              <a:tr h="377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13.3</a:t>
                      </a:r>
                      <a:endParaRPr lang="x-none" sz="1200" u="non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l-GR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411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467,449.20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l-GR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313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08178587"/>
                  </a:ext>
                </a:extLst>
              </a:tr>
              <a:tr h="377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u="non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13.4</a:t>
                      </a:r>
                      <a:endParaRPr lang="x-none" sz="1200" u="non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u="non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61,789.50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889</a:t>
                      </a:r>
                      <a:endParaRPr lang="x-none" sz="1200" u="non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850304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FB275F-3955-BAC9-CB62-8631C6CFF6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"/>
          <a:stretch/>
        </p:blipFill>
        <p:spPr>
          <a:xfrm>
            <a:off x="6663948" y="634482"/>
            <a:ext cx="5528051" cy="562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Annual Review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June 16, 2022</a:t>
            </a:fld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81178C-F99A-0CD7-7A98-564962506EFA}"/>
              </a:ext>
            </a:extLst>
          </p:cNvPr>
          <p:cNvSpPr txBox="1"/>
          <p:nvPr/>
        </p:nvSpPr>
        <p:spPr>
          <a:xfrm>
            <a:off x="158619" y="589201"/>
            <a:ext cx="11224727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14 «Καλή διαβίωση των αιγοπροβάτων»</a:t>
            </a:r>
          </a:p>
          <a:p>
            <a:pPr algn="l"/>
            <a:endParaRPr lang="en-US" sz="1000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€</a:t>
            </a:r>
            <a:r>
              <a:rPr lang="x-none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1,491,33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 εκμεταλλεύσεις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109,287 αιγοπρόβατα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0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sz="1600" b="0" i="1" u="sng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600" b="0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προκήρυξη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Μαΐου 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l-GR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16 «Συνεργασία»</a:t>
            </a:r>
          </a:p>
          <a:p>
            <a:endParaRPr lang="el-GR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16.1 «Στήριξη για την εγκαθίδρυση και λειτουργία επιχειρησιακών ομάδων»</a:t>
            </a:r>
          </a:p>
          <a:p>
            <a:endParaRPr lang="el-G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για την Φάση Α δύο αιτήσεων: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«Καλλιέργεια φυλλωδών λαχανικών σε κάθετα συστήματα υδροπονίας κλειστού κύκλου εισροών»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«Μελισσοκομική Ψηφιακή Βάση Δεδομένων Κύπρου»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Ολοκλήρωση αξιολόγησης αιτήσεων που λήφθηκαν στην 1</a:t>
            </a:r>
            <a:r>
              <a:rPr lang="el-GR" sz="1600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προκήρυξη της Φάσης Β</a:t>
            </a:r>
          </a:p>
          <a:p>
            <a:pPr marL="1657350" lvl="3" indent="-285750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Εγκρίθηκαν 5 αιτήσεις με συνολικό προϋπολογισμό </a:t>
            </a: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491,137</a:t>
            </a:r>
          </a:p>
        </p:txBody>
      </p:sp>
    </p:spTree>
    <p:extLst>
      <p:ext uri="{BB962C8B-B14F-4D97-AF65-F5344CB8AC3E}">
        <p14:creationId xmlns:p14="http://schemas.microsoft.com/office/powerpoint/2010/main" val="190050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659727-BBB9-9B49-BCA1-694F74F71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E44123-0AF5-4A4C-B0C7-BB7409DE81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7D8572-6A91-C9D9-C9C7-7E83F1F28D70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3CE921-8285-CEA4-B745-5F63CB0B9429}"/>
              </a:ext>
            </a:extLst>
          </p:cNvPr>
          <p:cNvSpPr txBox="1"/>
          <p:nvPr/>
        </p:nvSpPr>
        <p:spPr>
          <a:xfrm>
            <a:off x="135617" y="369332"/>
            <a:ext cx="11920766" cy="253915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1</a:t>
            </a:r>
            <a:r>
              <a:rPr lang="en-US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«Στήριξη για τοπική ανάπτυξη μέσω του </a:t>
            </a:r>
            <a:r>
              <a:rPr lang="en-US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</a:t>
            </a:r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Στις 4 Μαΐου 2016 υπογράφηκαν συμβάσεις με 4 Ομάδες Τοπικής Δράσης</a:t>
            </a:r>
          </a:p>
          <a:p>
            <a:pPr marL="285750" lvl="3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Αναπτυξιακή Εταιρία Επαρχίας Λεμεσού ΛΤΔ</a:t>
            </a:r>
          </a:p>
          <a:p>
            <a:pPr marL="285750" lvl="3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Αναπτυξιακή Εταιρία Επαρχίας Λάρνακας - Αμμοχώστου ΛΤΔ</a:t>
            </a:r>
          </a:p>
          <a:p>
            <a:pPr marL="285750" lvl="3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Αναπτυξιακή Εταιρία Πάφου «Αφροδίτη» ΛΤΔ</a:t>
            </a:r>
          </a:p>
          <a:p>
            <a:pPr marL="285750" lvl="3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Εταιρία Ανάπτυξης Κοινοτήτων Περιοχής </a:t>
            </a:r>
            <a:r>
              <a:rPr lang="el-GR" sz="1400" b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Τροόδους</a:t>
            </a: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ΛΤΔ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Συνολικό Ποσό Συμβάσεων: €12.000.000</a:t>
            </a:r>
            <a:endParaRPr lang="en-US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Εικόνα 4">
            <a:extLst>
              <a:ext uri="{FF2B5EF4-FFF2-40B4-BE49-F238E27FC236}">
                <a16:creationId xmlns="" xmlns:a16="http://schemas.microsoft.com/office/drawing/2014/main" id="{D5457C95-4B0C-9791-D324-262F6F97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713" y="361535"/>
            <a:ext cx="3406244" cy="28712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6A062E7-9B87-5B8C-454A-B22D5C48EDF0}"/>
              </a:ext>
            </a:extLst>
          </p:cNvPr>
          <p:cNvSpPr txBox="1"/>
          <p:nvPr/>
        </p:nvSpPr>
        <p:spPr>
          <a:xfrm>
            <a:off x="619803" y="3686437"/>
            <a:ext cx="1130096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Οι ΟΤΔ στο πλαίσιο της υλοποίησης της στρατηγικής τους υλοποιούν τις ακόλουθες Δράσεις:</a:t>
            </a:r>
            <a:endParaRPr lang="x-none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19.2.1«Δράσεις εκπαίδευσης και επαγγελματικής κατάρτισης»</a:t>
            </a:r>
            <a:endParaRPr lang="x-none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19.2.2 «Δράσεις ενίσχυσης επενδύσεων για μη γεωργικές δραστηριότητες»</a:t>
            </a:r>
            <a:endParaRPr lang="x-none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19.2.3.1 «Μελέτες που συνδέονται με τη διατήρηση, αποκατάσταση και αναβάθμιση της πολιτιστικής και φυσικής κληρονομιάς των χωριών, αγροτικών τοπίων και τόπων με υψηλή φυσική αξία, καθώς επίσης και δράσεις περιβαλλοντικής ευαισθητοποίησης»</a:t>
            </a:r>
            <a:endParaRPr lang="x-none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19.2.3.2 «Δημόσιες Υποδομές Μικρής Κλίμακας»</a:t>
            </a:r>
            <a:endParaRPr lang="x-none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19.2.4 «Δράσεις Συνεργασίας»</a:t>
            </a:r>
            <a:endParaRPr lang="x-none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19.2.5 «Δράσεις Μικρής Κλίμακας που στοχεύουν στην ανάπτυξη των αγροτικών περιοχών βασισμένες στα ιδιαίτερα χαρακτηριστικά της περιοχής»</a:t>
            </a:r>
            <a:endParaRPr lang="x-none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08DCB7-18A2-965A-87C1-28B910846BFF}"/>
              </a:ext>
            </a:extLst>
          </p:cNvPr>
          <p:cNvSpPr txBox="1"/>
          <p:nvPr/>
        </p:nvSpPr>
        <p:spPr>
          <a:xfrm>
            <a:off x="87832" y="3047052"/>
            <a:ext cx="1201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Δράση 19.2 «Στήριξη για την υλοποίηση πράξεων στο πλαίσιο της στρατηγικής τοπικής ανάπτυξης με πρωτοβουλία τοπικών κοινοτήτων»</a:t>
            </a:r>
            <a:endParaRPr lang="x-none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659727-BBB9-9B49-BCA1-694F74F71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E44123-0AF5-4A4C-B0C7-BB7409DE81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7D8572-6A91-C9D9-C9C7-7E83F1F28D70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3CE921-8285-CEA4-B745-5F63CB0B9429}"/>
              </a:ext>
            </a:extLst>
          </p:cNvPr>
          <p:cNvSpPr txBox="1"/>
          <p:nvPr/>
        </p:nvSpPr>
        <p:spPr>
          <a:xfrm>
            <a:off x="271234" y="369332"/>
            <a:ext cx="1192076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endParaRPr lang="en-US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BED39E1C-F96A-2AC1-B110-D4EABB5197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44810"/>
              </p:ext>
            </p:extLst>
          </p:nvPr>
        </p:nvGraphicFramePr>
        <p:xfrm>
          <a:off x="843363" y="1487013"/>
          <a:ext cx="8890297" cy="274700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78259">
                  <a:extLst>
                    <a:ext uri="{9D8B030D-6E8A-4147-A177-3AD203B41FA5}">
                      <a16:colId xmlns="" xmlns:a16="http://schemas.microsoft.com/office/drawing/2014/main" val="2337653338"/>
                    </a:ext>
                  </a:extLst>
                </a:gridCol>
                <a:gridCol w="1777526">
                  <a:extLst>
                    <a:ext uri="{9D8B030D-6E8A-4147-A177-3AD203B41FA5}">
                      <a16:colId xmlns="" xmlns:a16="http://schemas.microsoft.com/office/drawing/2014/main" val="1173237199"/>
                    </a:ext>
                  </a:extLst>
                </a:gridCol>
                <a:gridCol w="1914258">
                  <a:extLst>
                    <a:ext uri="{9D8B030D-6E8A-4147-A177-3AD203B41FA5}">
                      <a16:colId xmlns="" xmlns:a16="http://schemas.microsoft.com/office/drawing/2014/main" val="4105721109"/>
                    </a:ext>
                  </a:extLst>
                </a:gridCol>
                <a:gridCol w="1820254">
                  <a:extLst>
                    <a:ext uri="{9D8B030D-6E8A-4147-A177-3AD203B41FA5}">
                      <a16:colId xmlns="" xmlns:a16="http://schemas.microsoft.com/office/drawing/2014/main" val="3561407138"/>
                    </a:ext>
                  </a:extLst>
                </a:gridCol>
              </a:tblGrid>
              <a:tr h="73253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ΟΤΔ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Δράση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Προϋπολογισμός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Αριθμός αιτήσεων που παραλήφθηκαν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15080083"/>
                  </a:ext>
                </a:extLst>
              </a:tr>
              <a:tr h="251809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Αναπτυξιακή Εταιρεία Πάφου «Αφροδίτη» ΛΤΔ</a:t>
                      </a:r>
                      <a:endParaRPr lang="x-none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19.2.2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350.000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71337636"/>
                  </a:ext>
                </a:extLst>
              </a:tr>
              <a:tr h="25180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19.2.4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18129521"/>
                  </a:ext>
                </a:extLst>
              </a:tr>
              <a:tr h="251809">
                <a:tc rowSpan="3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Αναπτυξιακή Εταιρεία Λάρνακας και Αμμοχώστου ΛΤΔ</a:t>
                      </a:r>
                      <a:endParaRPr lang="x-none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19.2.2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400.000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48576982"/>
                  </a:ext>
                </a:extLst>
              </a:tr>
              <a:tr h="25180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19.2.4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96131521"/>
                  </a:ext>
                </a:extLst>
              </a:tr>
              <a:tr h="25180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19.2.5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18.000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27342043"/>
                  </a:ext>
                </a:extLst>
              </a:tr>
              <a:tr h="251809">
                <a:tc rowSpan="2"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Αναπτυξιακή Εταιρεία Κοινοτήτων Περιοχής </a:t>
                      </a:r>
                      <a:r>
                        <a:rPr lang="el-GR" sz="12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Τροόδους</a:t>
                      </a:r>
                      <a:r>
                        <a:rPr lang="el-GR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ΛΤΔ</a:t>
                      </a:r>
                      <a:endParaRPr lang="x-none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19.2.3.1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87905036"/>
                  </a:ext>
                </a:extLst>
              </a:tr>
              <a:tr h="25180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19.2.4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47879887"/>
                  </a:ext>
                </a:extLst>
              </a:tr>
              <a:tr h="251809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Αναπτυξιακή Εταιρεία Επαρχίας Λεμεσού ΛΤΔ</a:t>
                      </a:r>
                      <a:endParaRPr lang="x-none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19.2.4</a:t>
                      </a:r>
                      <a:endParaRPr lang="x-none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133.000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432406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03937F-5089-7807-586C-3D0AA3037CD6}"/>
              </a:ext>
            </a:extLst>
          </p:cNvPr>
          <p:cNvSpPr txBox="1"/>
          <p:nvPr/>
        </p:nvSpPr>
        <p:spPr>
          <a:xfrm>
            <a:off x="20990" y="1011297"/>
            <a:ext cx="8568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Προκηρύξεις εντός του 2021  </a:t>
            </a:r>
            <a:endParaRPr lang="x-none" sz="16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02820F-83EE-D540-8507-90C056EA3850}"/>
              </a:ext>
            </a:extLst>
          </p:cNvPr>
          <p:cNvSpPr txBox="1"/>
          <p:nvPr/>
        </p:nvSpPr>
        <p:spPr>
          <a:xfrm>
            <a:off x="1756344" y="4485133"/>
            <a:ext cx="8114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2021 καταβλήθηκαν πληρωμές ύψους €1,125,657 που αφορούσαν 18 έργα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αγροτουρισμού</a:t>
            </a: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νέες θέσεις εργασίας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Έργα συνολικής επένδυσης € 5,169,747 </a:t>
            </a:r>
            <a:endParaRPr lang="x-none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C50AA3-6D63-F90F-2D2B-645F5B25232F}"/>
              </a:ext>
            </a:extLst>
          </p:cNvPr>
          <p:cNvSpPr txBox="1"/>
          <p:nvPr/>
        </p:nvSpPr>
        <p:spPr>
          <a:xfrm>
            <a:off x="0" y="405903"/>
            <a:ext cx="1201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Δράση 19.2 «Στήριξη για την υλοποίηση πράξεων στο πλαίσιο της στρατηγικής τοπικής ανάπτυξης με πρωτοβουλία τοπικών κοινοτήτων»</a:t>
            </a:r>
            <a:endParaRPr lang="x-none" sz="16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08" y="86485"/>
            <a:ext cx="4941477" cy="610863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Νομικό Πλαίσιο 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B4B9306-DDC0-AD4F-A9C2-739C6AEB0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530" y="2153044"/>
            <a:ext cx="10821559" cy="3134064"/>
          </a:xfrm>
        </p:spPr>
        <p:txBody>
          <a:bodyPr>
            <a:normAutofit/>
          </a:bodyPr>
          <a:lstStyle/>
          <a:p>
            <a:pPr marL="457200" lvl="1" indent="0" algn="just" defTabSz="914400" hangingPunct="1">
              <a:buNone/>
            </a:pPr>
            <a:r>
              <a:rPr lang="el-GR" sz="18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Άρθρο 75 </a:t>
            </a:r>
          </a:p>
          <a:p>
            <a:pPr marL="457200" lvl="1" indent="0" algn="just" defTabSz="914400" hangingPunct="1"/>
            <a:r>
              <a:rPr lang="el-GR" b="0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Από </a:t>
            </a:r>
            <a:r>
              <a:rPr lang="el-GR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τις 30 Ιουνίου 2016 και έως τις 30 Ιουνίου κάθε επόμενου έτους έως και το </a:t>
            </a:r>
            <a:r>
              <a:rPr lang="el-GR" b="0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2026, </a:t>
            </a:r>
            <a:r>
              <a:rPr lang="el-GR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το Κράτος Μέλος υποβάλλει στην Επιτροπή, Ετήσια Έκθεση Υλοποίησης σχετικά με την πρόοδο υλοποίησης του Προγράμματος Αγροτικής Ανάπτυξης κατά το προηγούμενο ημερολογιακό έτος</a:t>
            </a:r>
          </a:p>
          <a:p>
            <a:pPr marL="457200" lvl="1" indent="0" algn="just" defTabSz="914400" hangingPunct="1"/>
            <a:endParaRPr lang="en-US" sz="100" b="0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457200" lvl="1" indent="0" algn="just" defTabSz="914400" hangingPunct="1">
              <a:buNone/>
            </a:pPr>
            <a:r>
              <a:rPr lang="el-GR" sz="18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Άρθρο 74 </a:t>
            </a:r>
          </a:p>
          <a:p>
            <a:pPr marL="457200" lvl="1" indent="0" algn="just" defTabSz="914400" hangingPunct="1"/>
            <a:r>
              <a:rPr lang="el-GR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Η Επιτροπή Παρακολούθησης εξετάζει και εγκρίνει τις Ετήσιες Εκθέσεις Υλοποίησης πριν αποσταλούν στην Επιτροπή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659727-BBB9-9B49-BCA1-694F74F71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sz="1100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E44123-0AF5-4A4C-B0C7-BB7409DE81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CB53CCA-9D6A-A794-7280-4ABAC338B775}"/>
              </a:ext>
            </a:extLst>
          </p:cNvPr>
          <p:cNvSpPr txBox="1"/>
          <p:nvPr/>
        </p:nvSpPr>
        <p:spPr>
          <a:xfrm>
            <a:off x="858715" y="1107932"/>
            <a:ext cx="6195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14400" hangingPunct="1"/>
            <a:r>
              <a:rPr lang="el-GR" sz="24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Ευρωπαϊκός Κανονισμός </a:t>
            </a:r>
          </a:p>
          <a:p>
            <a:pPr lvl="0" algn="l" defTabSz="914400" hangingPunct="1"/>
            <a:r>
              <a:rPr lang="el-GR" sz="24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1305/2013</a:t>
            </a:r>
          </a:p>
          <a:p>
            <a:pPr lvl="0" algn="l" defTabSz="914400" hangingPunct="1"/>
            <a:endParaRPr lang="en-US" sz="800" b="0" u="sng" kern="1200" dirty="0">
              <a:solidFill>
                <a:srgbClr val="008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ABA75C-8563-4869-9EBE-78A9707759E8}"/>
              </a:ext>
            </a:extLst>
          </p:cNvPr>
          <p:cNvSpPr txBox="1"/>
          <p:nvPr/>
        </p:nvSpPr>
        <p:spPr>
          <a:xfrm>
            <a:off x="6255521" y="1584985"/>
            <a:ext cx="2623559" cy="7394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41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81178C-F99A-0CD7-7A98-564962506EFA}"/>
              </a:ext>
            </a:extLst>
          </p:cNvPr>
          <p:cNvSpPr txBox="1"/>
          <p:nvPr/>
        </p:nvSpPr>
        <p:spPr>
          <a:xfrm>
            <a:off x="349117" y="555017"/>
            <a:ext cx="10939877" cy="447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19.3 «Προετοιμασία και υλοποίηση έργων </a:t>
            </a:r>
          </a:p>
          <a:p>
            <a:pPr algn="l">
              <a:lnSpc>
                <a:spcPct val="110000"/>
              </a:lnSpc>
            </a:pP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συνεργασίας των ΟΤΔ»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€19,835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Διακρατική Συνεργασία 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Flavors 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Αγροτικές Γεύσεις»</a:t>
            </a: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Εκδήλωση προβολής «Παρασκευάζοντας μαζί με </a:t>
            </a:r>
          </a:p>
          <a:p>
            <a:pPr lvl="1"/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επιχειρήσεις παραδοσιακών προϊόντων» </a:t>
            </a:r>
            <a:endParaRPr lang="el-GR" sz="1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Διατοπική 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Συνεργασία  «Δίκτυο Όμορφων Χωριών της Κύπρου»</a:t>
            </a: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Σχεδιασμός ιστοσελίδα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ς και ηλεκτρονικής εφαρμογής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Ετοιμασία μελέτης «Ολοκληρωμένες προτάσεις επίσκεψης στα μέλη του Δικτύου»</a:t>
            </a:r>
          </a:p>
          <a:p>
            <a:pPr>
              <a:lnSpc>
                <a:spcPct val="110000"/>
              </a:lnSpc>
            </a:pPr>
            <a:endParaRPr lang="el-GR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19.4 «Έξοδα Λειτουργίας – Συντονισμός της Στρατηγικής Τοπικής Ανάπτυξης»</a:t>
            </a:r>
          </a:p>
          <a:p>
            <a:pPr>
              <a:lnSpc>
                <a:spcPct val="110000"/>
              </a:lnSpc>
            </a:pPr>
            <a:endParaRPr lang="el-GR" sz="6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€ 219,081.50</a:t>
            </a:r>
          </a:p>
        </p:txBody>
      </p:sp>
    </p:spTree>
    <p:extLst>
      <p:ext uri="{BB962C8B-B14F-4D97-AF65-F5344CB8AC3E}">
        <p14:creationId xmlns:p14="http://schemas.microsoft.com/office/powerpoint/2010/main" val="28478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81178C-F99A-0CD7-7A98-564962506EFA}"/>
              </a:ext>
            </a:extLst>
          </p:cNvPr>
          <p:cNvSpPr txBox="1"/>
          <p:nvPr/>
        </p:nvSpPr>
        <p:spPr>
          <a:xfrm>
            <a:off x="0" y="478105"/>
            <a:ext cx="11772484" cy="4777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21 «Προσωρινή Ενίσχυση λόγω </a:t>
            </a:r>
            <a:r>
              <a:rPr lang="en-US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 19</a:t>
            </a:r>
            <a:r>
              <a:rPr lang="el-GR" b="1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l">
              <a:lnSpc>
                <a:spcPct val="110000"/>
              </a:lnSpc>
            </a:pPr>
            <a:endParaRPr lang="el-GR" sz="2000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l-GR" sz="16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600" u="sng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16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Προκήρυξη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στις 26 Μαΐου 2021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Φυλλοβόλα δέντρα σε υψόμετρο κάτω των 400 μέτρων</a:t>
            </a: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Πατατοκαλλιέργεια</a:t>
            </a: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Tx/>
              <a:buChar char="-"/>
            </a:pP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Πληρωμές 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€1,930,591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που αφορούσε 15 χιλ.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αιτητές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57300" lvl="2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Τομέας Χοιροτροφίας</a:t>
            </a:r>
          </a:p>
          <a:p>
            <a:pPr marL="1257300" lvl="2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Οινοποιητικός τομέας</a:t>
            </a:r>
          </a:p>
          <a:p>
            <a:pPr marL="1257300" lvl="2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Επιχειρήσεις που παράγουν </a:t>
            </a: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Κουμανδαρία</a:t>
            </a: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Πατατοκαλλιέργεια</a:t>
            </a: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Φυλλοβόλλα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δέντρα σε υψόμετρο κάτω των 400 μέτρων</a:t>
            </a:r>
          </a:p>
          <a:p>
            <a:pPr marL="1257300" lvl="2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Λαχανικά, αρωματικά και φράουλα</a:t>
            </a:r>
          </a:p>
          <a:p>
            <a:pPr marL="1257300" lvl="2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Μόνιμες καλλιέργειες</a:t>
            </a:r>
          </a:p>
          <a:p>
            <a:pPr marL="1257300" lvl="2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sz="16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Καρπουζοκαλλιέργεια</a:t>
            </a: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Ελαιοκαλλιέργεια</a:t>
            </a:r>
          </a:p>
          <a:p>
            <a:pPr marL="1257300" lvl="2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Αμπελουργία</a:t>
            </a:r>
          </a:p>
        </p:txBody>
      </p:sp>
    </p:spTree>
    <p:extLst>
      <p:ext uri="{BB962C8B-B14F-4D97-AF65-F5344CB8AC3E}">
        <p14:creationId xmlns:p14="http://schemas.microsoft.com/office/powerpoint/2010/main" val="31924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4820"/>
            <a:ext cx="7510272" cy="709639"/>
          </a:xfrm>
        </p:spPr>
        <p:txBody>
          <a:bodyPr>
            <a:noAutofit/>
          </a:bodyPr>
          <a:lstStyle/>
          <a:p>
            <a:pPr algn="just"/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2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Πρόοδος υλοποίησης του σχεδίου αξιολόγησης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2925" y="1004449"/>
            <a:ext cx="6790545" cy="4233804"/>
          </a:xfrm>
          <a:solidFill>
            <a:schemeClr val="tx1"/>
          </a:solidFill>
        </p:spPr>
        <p:txBody>
          <a:bodyPr/>
          <a:lstStyle/>
          <a:p>
            <a:pPr lvl="0" algn="l" fontAlgn="t">
              <a:lnSpc>
                <a:spcPct val="12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l-GR" sz="1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Κύριες δράσεις που υλοποιήθηκαν εντός του 2021: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Τροποποίηση του Σχεδίου Αξιολόγησης 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valuationWORKS2021 </a:t>
            </a:r>
            <a:endParaRPr lang="el-GR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Καλύτερα δεδομένα για την αξιολόγηση της ΚΑΠ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l-GR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Ολοκλήρωση αξιολόγησης του προγράμματος εκπόνησης του Δείκτη Πουλιών Γεωργικών Περιοχών και του Δείκτη Κοινών Πουλιών για τα έτη 2020 και 2021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Υποβολή εκ των προτέρων αξιολόγησης επί του Στρατηγικού Σχεδίου Κοινής Αγροτικής Πολιτικής 2023-2027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Ιουνίου,2022</a:t>
            </a:r>
            <a:endParaRPr lang="en-US" dirty="0"/>
          </a:p>
        </p:txBody>
      </p:sp>
      <p:pic>
        <p:nvPicPr>
          <p:cNvPr id="53" name="Picture Placeholder 52" descr="Hanging Lightbulbs">
            <a:extLst>
              <a:ext uri="{FF2B5EF4-FFF2-40B4-BE49-F238E27FC236}">
                <a16:creationId xmlns=""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1920" y="-22543"/>
            <a:ext cx="4450080" cy="6903086"/>
          </a:xfr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1383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defTabSz="914400" hangingPunct="1">
              <a:lnSpc>
                <a:spcPct val="100000"/>
              </a:lnSpc>
            </a:pPr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3 Ζητήματα που επηρεάζουν τις επιδόσεις του προγράμματος και μέτρα που λαμβάνονται</a:t>
            </a:r>
          </a:p>
          <a:p>
            <a:endParaRPr lang="el-GR" sz="18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81178C-F99A-0CD7-7A98-564962506EFA}"/>
              </a:ext>
            </a:extLst>
          </p:cNvPr>
          <p:cNvSpPr txBox="1"/>
          <p:nvPr/>
        </p:nvSpPr>
        <p:spPr>
          <a:xfrm>
            <a:off x="853439" y="646331"/>
            <a:ext cx="5517450" cy="459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t">
              <a:lnSpc>
                <a:spcPct val="120000"/>
              </a:lnSpc>
              <a:spcAft>
                <a:spcPts val="1000"/>
              </a:spcAft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κυριότερα μέτρα που λήφθηκαν εντός του 2021 ήταν: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t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Υποβολή 6</a:t>
            </a:r>
            <a:r>
              <a:rPr lang="el-GR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τροποποίησης Προγράμματος Αγροτικής Ανάπτυξης 2014-2020 (προσθήκη πόρων μεταβατικής περιόδου)</a:t>
            </a:r>
          </a:p>
          <a:p>
            <a:pPr marL="285750" lvl="0" indent="-285750" algn="just" fontAlgn="t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Υποβολή 7</a:t>
            </a:r>
            <a:r>
              <a:rPr lang="el-GR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τροποποίησης Προγράμματος Αγροτικής Ανάπτυξης 2014-2020 (προσθήκη Μέτρου 5.2 «Στήριξη επενδύσεων για αποκατάσταση γεωργικού δυναμικού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el-G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t">
              <a:lnSpc>
                <a:spcPct val="120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Διαβουλεύσεις και προετοιμασία ενόψει προκηρύξεων των επενδυτικών μέτρων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F8EB11-21B6-39EF-D35D-B78B753BF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90" y="646331"/>
            <a:ext cx="5400509" cy="50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205"/>
            <a:ext cx="14398752" cy="709639"/>
          </a:xfrm>
        </p:spPr>
        <p:txBody>
          <a:bodyPr>
            <a:noAutofit/>
          </a:bodyPr>
          <a:lstStyle/>
          <a:p>
            <a:pPr lvl="0" defTabSz="914400" hangingPunct="1">
              <a:lnSpc>
                <a:spcPct val="100000"/>
              </a:lnSpc>
            </a:pPr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4 </a:t>
            </a:r>
            <a:r>
              <a:rPr lang="el-GR" sz="18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Μέτρα που λήφθηκαν για την εκπλήρωση των</a:t>
            </a:r>
            <a:br>
              <a:rPr lang="el-GR" sz="18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8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απαιτήσεων τεχνικής βοήθειας και </a:t>
            </a:r>
            <a:r>
              <a:rPr lang="el-GR" sz="1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18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ημοσιότητας του Προγράμματος</a:t>
            </a:r>
            <a:r>
              <a:rPr lang="en-US" sz="18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</a:t>
            </a:r>
            <a:r>
              <a:rPr lang="el-GR" sz="1800" kern="1200" baseline="30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8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ΕΑΔ)</a:t>
            </a:r>
            <a:br>
              <a:rPr lang="el-GR" sz="1800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18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893" y="1143315"/>
            <a:ext cx="7930596" cy="279523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Εντός του 20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το Εθνικό Αγροτικό Δίκτυο πραγματοποίησε μια σειρά από δράσεις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Διοργάνωση 7 δράσεων Μελών του ΕΑΔ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2000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Αγροτικό Συναπάντημα Πολιτισμού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Συμμετοχή στα εργαστήρια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«i2 Connect Interactive Innovation»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και </a:t>
            </a:r>
            <a:r>
              <a:rPr lang="en-GB" sz="2000" dirty="0" err="1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στο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«2nd Smart Rural Regional Workshop» </a:t>
            </a:r>
            <a:endParaRPr lang="el-GR" sz="2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Συμμετοχή σε διαδικτυακές συναντήσεις του Ε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NRD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Ιουνίου,2022</a:t>
            </a:r>
            <a:endParaRPr lang="en-US" dirty="0"/>
          </a:p>
        </p:txBody>
      </p:sp>
      <p:pic>
        <p:nvPicPr>
          <p:cNvPr id="8" name="Εικόνα 2">
            <a:extLst>
              <a:ext uri="{FF2B5EF4-FFF2-40B4-BE49-F238E27FC236}">
                <a16:creationId xmlns="" xmlns:a16="http://schemas.microsoft.com/office/drawing/2014/main" id="{8D1737C0-A9AD-B931-FD8A-EBBB50B7ED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0" t="11185" r="3428" b="269"/>
          <a:stretch/>
        </p:blipFill>
        <p:spPr>
          <a:xfrm>
            <a:off x="9116545" y="1794190"/>
            <a:ext cx="2313993" cy="188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359" y="846369"/>
            <a:ext cx="8397467" cy="328997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Αξιοποίηση διαδικτύου </a:t>
            </a:r>
            <a:b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Δημοσιεύσεις σε εφημερίδες / περιοδικά</a:t>
            </a:r>
            <a:b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Διοργάνωση ενημερωτικών συγκεντρώσεων και εκδηλώσεων προβολής</a:t>
            </a:r>
            <a:b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Εκδήλωση με ξένες αντιπροσωπίες</a:t>
            </a:r>
            <a:b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Εκδήλωση για νέους </a:t>
            </a:r>
            <a:b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Προωθητικά φιλμάκια</a:t>
            </a:r>
            <a:b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Μεταβατική περίοδο και την εξαγγελία νέου κύκλου προκηρύξεων</a:t>
            </a:r>
            <a:b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Έργα που χρηματοδοτήθηκαν από το ΠΑΑ 2014-2020</a:t>
            </a:r>
            <a:b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7CD85DB-35A8-70E5-F211-6FAE07C4328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4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Μέτρα που λήφθηκαν για την εκπλήρωση των</a:t>
            </a:r>
            <a:b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απαιτήσεων τεχνικής βοήθειας και </a:t>
            </a:r>
            <a:r>
              <a:rPr lang="el-GR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ημοσιότητας του Προγράμματος (4β Δημοσιότητα)</a:t>
            </a:r>
            <a:endParaRPr lang="x-none" b="1" dirty="0"/>
          </a:p>
        </p:txBody>
      </p:sp>
      <p:pic>
        <p:nvPicPr>
          <p:cNvPr id="1026" name="Picture 2" descr="Inline image">
            <a:extLst>
              <a:ext uri="{FF2B5EF4-FFF2-40B4-BE49-F238E27FC236}">
                <a16:creationId xmlns="" xmlns:a16="http://schemas.microsoft.com/office/drawing/2014/main" id="{5F5244B9-C9A5-AD37-5FB4-B4CF9E6A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07" y="4488951"/>
            <a:ext cx="3432690" cy="228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nline image">
            <a:extLst>
              <a:ext uri="{FF2B5EF4-FFF2-40B4-BE49-F238E27FC236}">
                <a16:creationId xmlns="" xmlns:a16="http://schemas.microsoft.com/office/drawing/2014/main" id="{A115334B-1A33-F9AB-B096-79AE7807B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/>
          <a:stretch/>
        </p:blipFill>
        <p:spPr bwMode="auto">
          <a:xfrm>
            <a:off x="4380073" y="4436506"/>
            <a:ext cx="3013657" cy="233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5EBEC5-99C3-1388-FC03-2D304A0EFCBC}"/>
              </a:ext>
            </a:extLst>
          </p:cNvPr>
          <p:cNvSpPr txBox="1"/>
          <p:nvPr/>
        </p:nvSpPr>
        <p:spPr>
          <a:xfrm>
            <a:off x="439615" y="1195754"/>
            <a:ext cx="1341744" cy="940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0E4D89-32ED-FD08-F429-5834D24DA3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87" t="13442" r="21935" b="5498"/>
          <a:stretch/>
        </p:blipFill>
        <p:spPr bwMode="auto">
          <a:xfrm>
            <a:off x="8129192" y="4336377"/>
            <a:ext cx="3432691" cy="2434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555" y="2173658"/>
            <a:ext cx="5035446" cy="610863"/>
          </a:xfrm>
        </p:spPr>
        <p:txBody>
          <a:bodyPr/>
          <a:lstStyle/>
          <a:p>
            <a:r>
              <a:rPr lang="el-GR" dirty="0"/>
              <a:t>Ευχαριστώ</a:t>
            </a:r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=""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Κωνσταντίνα Γεωργίου</a:t>
            </a:r>
          </a:p>
          <a:p>
            <a:r>
              <a:rPr lang="el-GR" dirty="0"/>
              <a:t>Λειτουργός Γεωργίας</a:t>
            </a:r>
          </a:p>
          <a:p>
            <a:r>
              <a:rPr lang="el-GR" dirty="0"/>
              <a:t>Διαχειριστική Αρχή ΠΑΑ 2014-2020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cgeorgiou@da.moa.gov.cy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="" xmlns:a16="http://schemas.microsoft.com/office/drawing/2014/main" id="{FD1EC68C-F902-FF16-C689-ACAF6A1742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r="4670"/>
          <a:stretch>
            <a:fillRect/>
          </a:stretch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7" y="137242"/>
            <a:ext cx="4941477" cy="610863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Περιεχόμενα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/>
          <a:lstStyle/>
          <a:p>
            <a:r>
              <a:rPr lang="el-GR" dirty="0"/>
              <a:t>Κεφάλαιο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/>
          <a:lstStyle/>
          <a:p>
            <a:r>
              <a:rPr lang="el-GR" sz="14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/>
          <a:lstStyle/>
          <a:p>
            <a:r>
              <a:rPr lang="el-GR" dirty="0"/>
              <a:t>Κεφάλαιο 2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/>
          <a:lstStyle/>
          <a:p>
            <a:r>
              <a:rPr lang="el-GR" sz="14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Πρόοδος εφαρμογής του σχεδίου αξιολόγησης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/>
          <a:lstStyle/>
          <a:p>
            <a:r>
              <a:rPr lang="el-GR" dirty="0"/>
              <a:t>Κεφάλαιο 3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/>
          <a:lstStyle/>
          <a:p>
            <a:r>
              <a:rPr lang="el-GR" sz="14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Ζητήματα που επηρεάζουν τις επιδόσεις του προγράμματος και τα μέτρα που λαμβάνονται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/>
          <a:lstStyle/>
          <a:p>
            <a:r>
              <a:rPr lang="el-GR" dirty="0"/>
              <a:t>Κεφάλαιο 4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/>
          <a:lstStyle/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Μέτρα που λήφθηκαν για την εκπλήρωση των απαιτήσεων τεχνικής βοήθειας και δημοσιότητα του προγράμματος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00803" y="4522802"/>
            <a:ext cx="2129245" cy="205837"/>
          </a:xfrm>
        </p:spPr>
        <p:txBody>
          <a:bodyPr/>
          <a:lstStyle/>
          <a:p>
            <a:r>
              <a:rPr lang="el-GR" dirty="0"/>
              <a:t>Κεφάλαιο 11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7F247A08-A350-EF44-9F10-FC72B546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0803" y="5131299"/>
            <a:ext cx="2129245" cy="369332"/>
          </a:xfrm>
        </p:spPr>
        <p:txBody>
          <a:bodyPr/>
          <a:lstStyle/>
          <a:p>
            <a:r>
              <a:rPr lang="el-GR" sz="14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Πίνακες παρακολούθησης</a:t>
            </a:r>
            <a:endParaRPr lang="en-US" sz="1400" b="0" i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=""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=""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6" y="63900"/>
            <a:ext cx="11169362" cy="610863"/>
          </a:xfrm>
        </p:spPr>
        <p:txBody>
          <a:bodyPr>
            <a:normAutofit/>
          </a:bodyPr>
          <a:lstStyle/>
          <a:p>
            <a:r>
              <a:rPr lang="el-G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Πληρωμές εντός του 2021 ανά μέτρο 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D59D5C-769B-454A-A6E2-A988BC5DEF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7F593D-2B92-5A40-84BC-3F3D67FA0C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51D416-C020-1946-91EA-2A8F166E018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12C745-DACE-E630-87BA-A6FB326B7AD2}"/>
              </a:ext>
            </a:extLst>
          </p:cNvPr>
          <p:cNvSpPr txBox="1"/>
          <p:nvPr/>
        </p:nvSpPr>
        <p:spPr>
          <a:xfrm>
            <a:off x="-1" y="0"/>
            <a:ext cx="13086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graphicFrame>
        <p:nvGraphicFramePr>
          <p:cNvPr id="11" name="Πίνακας 6">
            <a:extLst>
              <a:ext uri="{FF2B5EF4-FFF2-40B4-BE49-F238E27FC236}">
                <a16:creationId xmlns="" xmlns:a16="http://schemas.microsoft.com/office/drawing/2014/main" id="{7ADD1FDA-9DEE-3818-B091-4062772FEF80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222967805"/>
              </p:ext>
            </p:extLst>
          </p:nvPr>
        </p:nvGraphicFramePr>
        <p:xfrm>
          <a:off x="791021" y="706951"/>
          <a:ext cx="10609958" cy="5606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638">
                  <a:extLst>
                    <a:ext uri="{9D8B030D-6E8A-4147-A177-3AD203B41FA5}">
                      <a16:colId xmlns="" xmlns:a16="http://schemas.microsoft.com/office/drawing/2014/main" val="238978556"/>
                    </a:ext>
                  </a:extLst>
                </a:gridCol>
                <a:gridCol w="2168496">
                  <a:extLst>
                    <a:ext uri="{9D8B030D-6E8A-4147-A177-3AD203B41FA5}">
                      <a16:colId xmlns="" xmlns:a16="http://schemas.microsoft.com/office/drawing/2014/main" val="259750485"/>
                    </a:ext>
                  </a:extLst>
                </a:gridCol>
                <a:gridCol w="1871574">
                  <a:extLst>
                    <a:ext uri="{9D8B030D-6E8A-4147-A177-3AD203B41FA5}">
                      <a16:colId xmlns="" xmlns:a16="http://schemas.microsoft.com/office/drawing/2014/main" val="3785573197"/>
                    </a:ext>
                  </a:extLst>
                </a:gridCol>
                <a:gridCol w="1711250">
                  <a:extLst>
                    <a:ext uri="{9D8B030D-6E8A-4147-A177-3AD203B41FA5}">
                      <a16:colId xmlns="" xmlns:a16="http://schemas.microsoft.com/office/drawing/2014/main" val="3980873405"/>
                    </a:ext>
                  </a:extLst>
                </a:gridCol>
              </a:tblGrid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Ευρωπαϊκή Συμμετοχή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Εθνική συμμετοχή</a:t>
                      </a:r>
                    </a:p>
                    <a:p>
                      <a:pPr algn="ctr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Δημόσια Δαπάνη</a:t>
                      </a:r>
                    </a:p>
                    <a:p>
                      <a:pPr algn="ctr"/>
                      <a:r>
                        <a:rPr lang="el-G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6447161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1 «Δράσεις μεταφοράς γνώσης και ενημέρωσης»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41,464.53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36,770.44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78,234.97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815479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3 «Συστήματα ποιότητας»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42,005.33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37,250.02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79,225.35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5541140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4 «Επενδύσεις σε υλικά στοιχεία του ενεργητικού»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5,017,614.52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4,449,582.64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9,467,197.16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6531726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6.1 «Ενίσχυση πρώτης εγκατάστασης νέων γεωργών»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1,079,000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1,079,000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345331"/>
                  </a:ext>
                </a:extLst>
              </a:tr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7 « Βασικές Υπηρεσίες και ανάπλαση χωριών σε αγροτικές περιοχές»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939,565.32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833,199.43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1,772,764.75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2395779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8 «Δασώσεις»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543,998.54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526,378.27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1,026,412.35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9232955"/>
                  </a:ext>
                </a:extLst>
              </a:tr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9 «Σύσταση Ομάδων</a:t>
                      </a:r>
                      <a:r>
                        <a:rPr lang="el-GR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και Οργανώσεων Παραγωγών στον τομέα της γεωργίας»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372,000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228,000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600,000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3929004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10 «Ενισχύσεις για τη γεωργία, το περιβάλλον και το κλίμα»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3,437,996.49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3,030,543.52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6,468,540.01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2953515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11 «Βιολογική γεωργία»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1,350,209.35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1,176,827.48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2,527,036.83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5222958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12 «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</a:t>
                      </a:r>
                      <a:r>
                        <a:rPr 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2000</a:t>
                      </a:r>
                      <a:r>
                        <a:rPr lang="el-GR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73,698.51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65,355.21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139,053.72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6740944"/>
                  </a:ext>
                </a:extLst>
              </a:tr>
              <a:tr h="410212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13 «Ενισχύσεις περιοχών που αντιμετωπίζουν φυσικά ή άλλα μειονεκτήματα»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4,413,161.33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1,529,984.28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5,943,145.61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6340468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14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«Καλή διαβίωση των ζώων»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790,407.45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700,927.45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1,491,334.90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7134667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16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2,120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1,880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7764280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19 «Στήριξη για τοπική ανάπτυξη μέσω </a:t>
                      </a:r>
                      <a:r>
                        <a:rPr lang="en-U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</a:t>
                      </a:r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722,985.59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941,137.58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1,364,123.17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1922719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20 «Τεχνική Υποστήριξη»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378,460.71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335,616.09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714,076.80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307354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Μέτρο 21 «Προσωρινή</a:t>
                      </a:r>
                      <a:r>
                        <a:rPr lang="el-GR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ενίσχυση λόγω </a:t>
                      </a:r>
                      <a:r>
                        <a:rPr lang="en-US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 19</a:t>
                      </a:r>
                      <a:r>
                        <a:rPr lang="el-GR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1,019,503.55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904,087.53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1,923,591.08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967833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Πρόωρη Συνταξιοδότηση γεωργών (</a:t>
                      </a:r>
                      <a:r>
                        <a:rPr lang="el-GR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ΠΑΑ 2007-2013)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428,953.82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380,392.91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1,923,591.08</a:t>
                      </a:r>
                      <a:endParaRPr 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1279900"/>
                  </a:ext>
                </a:extLst>
              </a:tr>
              <a:tr h="272914"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ΣΥΝΟΛΟ</a:t>
                      </a:r>
                      <a:endParaRPr 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€20,653,645.04</a:t>
                      </a:r>
                      <a:endParaRPr 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€14,833,968.39</a:t>
                      </a:r>
                      <a:endParaRPr 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€35,487,613.43</a:t>
                      </a:r>
                      <a:endParaRPr 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859263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="" xmlns:a16="http://schemas.microsoft.com/office/drawing/2014/main" id="{8C441128-CE82-7F85-BAE0-62AF1E73273A}"/>
              </a:ext>
            </a:extLst>
          </p:cNvPr>
          <p:cNvSpPr/>
          <p:nvPr/>
        </p:nvSpPr>
        <p:spPr>
          <a:xfrm>
            <a:off x="9975979" y="1597939"/>
            <a:ext cx="1153885" cy="339014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02285E3-4CBE-E1F7-2875-E1518DBAB6FF}"/>
              </a:ext>
            </a:extLst>
          </p:cNvPr>
          <p:cNvSpPr/>
          <p:nvPr/>
        </p:nvSpPr>
        <p:spPr>
          <a:xfrm>
            <a:off x="9940213" y="3259493"/>
            <a:ext cx="1225419" cy="339014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F11C2CA-2D7B-49F3-42B1-05384AFA9BD9}"/>
              </a:ext>
            </a:extLst>
          </p:cNvPr>
          <p:cNvSpPr/>
          <p:nvPr/>
        </p:nvSpPr>
        <p:spPr>
          <a:xfrm>
            <a:off x="9975979" y="4046374"/>
            <a:ext cx="1225419" cy="339014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5563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  <a:p>
            <a:r>
              <a:rPr lang="el-GR" sz="2000" b="1" i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Συνολικές πληρωμέ</a:t>
            </a:r>
            <a:r>
              <a:rPr lang="el-GR" sz="2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ς </a:t>
            </a:r>
            <a:r>
              <a:rPr lang="el-GR" sz="2000" b="1" i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="" xmlns:a16="http://schemas.microsoft.com/office/drawing/2014/main" id="{C590EFCE-3200-608C-3B7D-09D77A0E1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744408"/>
              </p:ext>
            </p:extLst>
          </p:nvPr>
        </p:nvGraphicFramePr>
        <p:xfrm>
          <a:off x="1494790" y="849088"/>
          <a:ext cx="866167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40EEA91-4AFD-99E9-4C1C-570001F87ED3}"/>
              </a:ext>
            </a:extLst>
          </p:cNvPr>
          <p:cNvSpPr txBox="1"/>
          <p:nvPr/>
        </p:nvSpPr>
        <p:spPr>
          <a:xfrm>
            <a:off x="1494790" y="5608802"/>
            <a:ext cx="8661678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Συνολικές Πληρωμές Δημόσια Δαπάνη €197.751.220 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</a:t>
            </a:r>
            <a:r>
              <a:rPr lang="el-GR" sz="1800" b="1" kern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</a:t>
            </a:r>
            <a:endParaRPr lang="el-GR" sz="1800" b="1" kern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40EEA91-4AFD-99E9-4C1C-570001F87ED3}"/>
              </a:ext>
            </a:extLst>
          </p:cNvPr>
          <p:cNvSpPr txBox="1"/>
          <p:nvPr/>
        </p:nvSpPr>
        <p:spPr>
          <a:xfrm>
            <a:off x="3014713" y="2184991"/>
            <a:ext cx="6073052" cy="187743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Πορεία υλοποίησης ανά Μέτρο κατά το έτος 2021</a:t>
            </a:r>
          </a:p>
          <a:p>
            <a:pPr algn="ctr"/>
            <a:endParaRPr lang="x-none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32DA2B67-BDBB-C945-988B-6C0D86F697CE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="" xmlns:a16="http://schemas.microsoft.com/office/drawing/2014/main" id="{1EAEE347-BDD8-5349-BB37-C8938BFCFF4C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="" xmlns:a16="http://schemas.microsoft.com/office/drawing/2014/main" id="{B160BE06-EC01-1145-BF3B-C02AC24955C4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355BD7-9BB7-2481-863F-F8C02A2E9877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1DDA1B5-FF1E-403F-61E5-B4AAE699BF00}"/>
              </a:ext>
            </a:extLst>
          </p:cNvPr>
          <p:cNvSpPr txBox="1"/>
          <p:nvPr/>
        </p:nvSpPr>
        <p:spPr>
          <a:xfrm>
            <a:off x="0" y="508556"/>
            <a:ext cx="8366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1 «Δράσεις μεταφοράς γνώσεων και ενημέρωσης»</a:t>
            </a:r>
            <a:endParaRPr lang="el-GR" sz="2000" b="1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3F2A0BF-3D2A-DAC0-9881-033584CB2866}"/>
              </a:ext>
            </a:extLst>
          </p:cNvPr>
          <p:cNvSpPr txBox="1"/>
          <p:nvPr/>
        </p:nvSpPr>
        <p:spPr>
          <a:xfrm>
            <a:off x="48604" y="1613410"/>
            <a:ext cx="57894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b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Πληρωμές ύψους €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8,220</a:t>
            </a:r>
            <a:endParaRPr lang="el-GR" sz="1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εκπαιδεύσεις – διάρκεια 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ώρες</a:t>
            </a:r>
            <a:endParaRPr lang="en-US" sz="1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l-GR" sz="14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Συγκεντρωτικά σ</a:t>
            </a:r>
            <a:r>
              <a:rPr lang="el-GR" sz="1400" b="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τις εκπαιδεύσεις συμμετείχαν 1250</a:t>
            </a:r>
            <a:r>
              <a:rPr lang="en-US" sz="1400" b="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γεωργοί</a:t>
            </a:r>
            <a:endParaRPr lang="el-GR" sz="1400" i="1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9D07271-06E7-1276-6614-294C2465F028}"/>
              </a:ext>
            </a:extLst>
          </p:cNvPr>
          <p:cNvSpPr txBox="1"/>
          <p:nvPr/>
        </p:nvSpPr>
        <p:spPr>
          <a:xfrm>
            <a:off x="48604" y="2741899"/>
            <a:ext cx="679073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1.2 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Δράσεις ενημέρωσης και επίδειξης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l-GR" sz="16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Πληρωμή €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35.665</a:t>
            </a:r>
          </a:p>
          <a:p>
            <a:pPr>
              <a:spcAft>
                <a:spcPts val="600"/>
              </a:spcAft>
            </a:pP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l-GR" sz="1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λοκλήρωση</a:t>
            </a:r>
            <a:r>
              <a:rPr lang="el-GR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έργου επίδειξης για την καλή διαβίωση των αγελάδων</a:t>
            </a:r>
            <a:endParaRPr lang="x-none" sz="14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B0BA643-D5FF-920A-9D7E-3CA37460FAD7}"/>
              </a:ext>
            </a:extLst>
          </p:cNvPr>
          <p:cNvSpPr txBox="1"/>
          <p:nvPr/>
        </p:nvSpPr>
        <p:spPr>
          <a:xfrm>
            <a:off x="48604" y="1058199"/>
            <a:ext cx="79122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1.1 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Δράσεις επαγγελματικής κατάρτισης και ανάπτυξης δυνατοτήτων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l-GR" sz="16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5718248-80A6-5722-A793-8F4C10B34861}"/>
              </a:ext>
            </a:extLst>
          </p:cNvPr>
          <p:cNvSpPr txBox="1"/>
          <p:nvPr/>
        </p:nvSpPr>
        <p:spPr>
          <a:xfrm>
            <a:off x="94830" y="3855001"/>
            <a:ext cx="6389946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1.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Βραχυπρόθεσμες ανταλλαγές για διαχείριση γεωργικών και δασικών  εκμεταλλεύσεων και δασών, καθώς και επισκέψεις σε γεωργικές εκμεταλλεύσεις και δάση</a:t>
            </a:r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l-GR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C780B7C-455E-EA06-E5CB-315C00EFF62E}"/>
              </a:ext>
            </a:extLst>
          </p:cNvPr>
          <p:cNvSpPr txBox="1"/>
          <p:nvPr/>
        </p:nvSpPr>
        <p:spPr>
          <a:xfrm>
            <a:off x="94830" y="4629012"/>
            <a:ext cx="6311669" cy="118494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lvl="7" indent="-342900" algn="l">
              <a:spcAft>
                <a:spcPts val="600"/>
              </a:spcAft>
              <a:buFontTx/>
              <a:buChar char="-"/>
            </a:pP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Υλοποίηση 1 εκπαιδευτική</a:t>
            </a:r>
            <a:r>
              <a:rPr lang="el-GR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ς</a:t>
            </a: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επίσκεψης με θέμα τις </a:t>
            </a:r>
            <a:r>
              <a:rPr lang="el-GR" sz="1400" b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αροτραίες</a:t>
            </a: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καλλιέργειες</a:t>
            </a:r>
          </a:p>
          <a:p>
            <a:pPr marL="342900" lvl="7" indent="-342900" algn="l">
              <a:spcAft>
                <a:spcPts val="600"/>
              </a:spcAft>
              <a:buFontTx/>
              <a:buChar char="-"/>
            </a:pP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Συμμετοχή 32 </a:t>
            </a:r>
            <a:r>
              <a:rPr lang="el-GR" sz="1400" b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γεωργοκτηνοτρόφων</a:t>
            </a:r>
            <a:endParaRPr lang="el-GR" sz="14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7" indent="-342900" algn="l">
              <a:spcAft>
                <a:spcPts val="600"/>
              </a:spcAft>
              <a:buFontTx/>
              <a:buChar char="-"/>
            </a:pPr>
            <a:r>
              <a:rPr lang="el-GR" sz="14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Πληρωμές €34,350</a:t>
            </a:r>
          </a:p>
          <a:p>
            <a:pPr marL="342900" lvl="7" indent="-342900" algn="l">
              <a:spcAft>
                <a:spcPts val="600"/>
              </a:spcAft>
              <a:buFontTx/>
              <a:buChar char="-"/>
            </a:pPr>
            <a:r>
              <a:rPr lang="el-GR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Συγκεντρωτικά υλοποιήθηκαν 28 εκπαιδευτικές επισκέψεις</a:t>
            </a:r>
            <a:endParaRPr lang="el-GR" sz="16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="" xmlns:a16="http://schemas.microsoft.com/office/drawing/2014/main" id="{BAE1CDF1-D085-D676-0F87-2C6B538584E6}"/>
              </a:ext>
            </a:extLst>
          </p:cNvPr>
          <p:cNvGraphicFramePr>
            <a:graphicFrameLocks/>
          </p:cNvGraphicFramePr>
          <p:nvPr/>
        </p:nvGraphicFramePr>
        <p:xfrm>
          <a:off x="6941976" y="1231642"/>
          <a:ext cx="4795934" cy="446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114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9E91F3-E1A0-DB4A-8CD8-D9D1AB0FFB4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5B7634-ADBA-124F-B8CA-431F07F18D44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E236C44-56E3-87DE-E40E-F755E31B05CA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55EFCA6-434D-CD09-8514-2B88224A1A3F}"/>
              </a:ext>
            </a:extLst>
          </p:cNvPr>
          <p:cNvSpPr txBox="1"/>
          <p:nvPr/>
        </p:nvSpPr>
        <p:spPr>
          <a:xfrm>
            <a:off x="119380" y="2741472"/>
            <a:ext cx="5886847" cy="333937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7" indent="0" algn="l">
              <a:spcBef>
                <a:spcPts val="600"/>
              </a:spcBef>
              <a:spcAft>
                <a:spcPts val="600"/>
              </a:spcAft>
            </a:pPr>
            <a:endParaRPr lang="el-GR" sz="100" b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3.2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Ενίσχυση για δραστηριότητες ενημέρωσης και προώθησης που εφαρμόζονται από Ομάδες Παραγωγών στην εσωτερική αγορά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l-GR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€ 14.665</a:t>
            </a:r>
          </a:p>
          <a:p>
            <a:pPr marL="285750" lvl="8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Υλοποίηση δράσεων από το πρόγραμμα προώθησης για τα βιολογικά προϊόντα</a:t>
            </a:r>
            <a:endParaRPr lang="el-GR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8">
              <a:spcBef>
                <a:spcPts val="600"/>
              </a:spcBef>
              <a:spcAft>
                <a:spcPts val="600"/>
              </a:spcAft>
            </a:pPr>
            <a:r>
              <a:rPr lang="el-GR" sz="1600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Πραγματοποίηση 2</a:t>
            </a:r>
            <a:r>
              <a:rPr lang="el-GR" sz="1600" i="1" u="sng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l-GR" sz="1600" i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προκήρυξης  </a:t>
            </a:r>
          </a:p>
          <a:p>
            <a:pPr marL="285750" lvl="8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04/05/2021 – 29/10/2021</a:t>
            </a:r>
          </a:p>
          <a:p>
            <a:pPr marL="285750" lvl="8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Παραλήφθηκαν 2 αιτήσεις </a:t>
            </a:r>
            <a:endParaRPr lang="x-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6DC614F9-6B6E-83FA-9C80-499E557030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35989"/>
              </p:ext>
            </p:extLst>
          </p:nvPr>
        </p:nvGraphicFramePr>
        <p:xfrm>
          <a:off x="6238430" y="3125755"/>
          <a:ext cx="5768411" cy="313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BE29E2-A7CC-5EE5-82CC-CBAE9A58DD3E}"/>
              </a:ext>
            </a:extLst>
          </p:cNvPr>
          <p:cNvSpPr txBox="1"/>
          <p:nvPr/>
        </p:nvSpPr>
        <p:spPr>
          <a:xfrm>
            <a:off x="175738" y="597621"/>
            <a:ext cx="8503168" cy="169277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l-GR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3 «Συστήματα ποιότητας γεωργικών προϊόντων και τροφίμων»</a:t>
            </a:r>
            <a:endParaRPr lang="el-GR" sz="10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3.1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Ενίσχυση για νέες συμμετοχές σε συστήματα ποιότητας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l-GR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Καταβολή πληρωμών € 645,590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Ενίσχυση 209 βιοκαλλιεργητών </a:t>
            </a:r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algn="l"/>
            <a:fld id="{294A09A9-5501-47C1-A89A-A340965A2BE2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659727-BBB9-9B49-BCA1-694F74F717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l-GR" dirty="0"/>
              <a:t>Ετήσια Έκθεση 2021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9E44123-0AF5-4A4C-B0C7-BB7409DE816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l-GR" dirty="0"/>
              <a:t>17 Ιουνίου, 2022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7D8572-6A91-C9D9-C9C7-7E83F1F28D70}"/>
              </a:ext>
            </a:extLst>
          </p:cNvPr>
          <p:cNvSpPr txBox="1"/>
          <p:nvPr/>
        </p:nvSpPr>
        <p:spPr>
          <a:xfrm>
            <a:off x="-44761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Κεφάλαιο 1 </a:t>
            </a:r>
            <a:r>
              <a:rPr lang="el-GR" sz="1800" b="1" kern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σχετικά με την υλοποίηση του προγράμματος και των προτεραιοτήτων του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A89E72-26D3-94CF-8271-7F9D7B5D5E2D}"/>
              </a:ext>
            </a:extLst>
          </p:cNvPr>
          <p:cNvSpPr txBox="1"/>
          <p:nvPr/>
        </p:nvSpPr>
        <p:spPr>
          <a:xfrm>
            <a:off x="78401" y="577312"/>
            <a:ext cx="125864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Μέτρο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«Επενδύσεις σε υλικά στοιχεία του ενεργητικού»</a:t>
            </a:r>
          </a:p>
          <a:p>
            <a:pPr algn="l"/>
            <a:endParaRPr lang="en-US" u="sng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Καθεστώς 4.1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Επενδύσεις που βελτιώνουν τις συνολικές επιδόσεις και τη βιωσιμότητα των γεωργοκτηνοτροφικών εκμεταλλεύσεων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l-GR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l-GR" i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E53E0B-9274-91CA-33DF-64D9A5FE45CE}"/>
              </a:ext>
            </a:extLst>
          </p:cNvPr>
          <p:cNvSpPr txBox="1"/>
          <p:nvPr/>
        </p:nvSpPr>
        <p:spPr>
          <a:xfrm>
            <a:off x="6562529" y="2659558"/>
            <a:ext cx="543474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αιτήσεις αφορούσαν βιολογική γεωργία</a:t>
            </a:r>
            <a:endParaRPr lang="en-US" sz="1600" b="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sz="1400" b="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αιτήσεις υποβλήθηκαν από νέους κάτω των 40 ετών </a:t>
            </a:r>
            <a:endParaRPr lang="el-GR" sz="16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600" b="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600" b="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Συνολική επένδυση αιτήσεων</a:t>
            </a:r>
          </a:p>
          <a:p>
            <a:pPr algn="l"/>
            <a:r>
              <a:rPr lang="el-GR" sz="1600" b="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€ </a:t>
            </a:r>
            <a:r>
              <a:rPr lang="el-GR" sz="16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10,980,317</a:t>
            </a:r>
            <a:endParaRPr lang="en-US" sz="1800" b="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8D7EAFDF-13A8-7448-A786-310A2735C5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948661"/>
              </p:ext>
            </p:extLst>
          </p:nvPr>
        </p:nvGraphicFramePr>
        <p:xfrm>
          <a:off x="194726" y="1779448"/>
          <a:ext cx="5972838" cy="450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9EAA455-571F-C13B-8279-74380D82B5A3}"/>
              </a:ext>
            </a:extLst>
          </p:cNvPr>
          <p:cNvSpPr txBox="1"/>
          <p:nvPr/>
        </p:nvSpPr>
        <p:spPr>
          <a:xfrm>
            <a:off x="6344817" y="1813434"/>
            <a:ext cx="55784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Καταβολή πληρωμών € 6,087,905 σε 70 δικαιούχους 1</a:t>
            </a:r>
            <a:r>
              <a:rPr lang="el-GR" b="0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l-GR" b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προκήρυξης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80A1B50-FA94-6713-44F8-F4AF9693309A}"/>
              </a:ext>
            </a:extLst>
          </p:cNvPr>
          <p:cNvSpPr txBox="1"/>
          <p:nvPr/>
        </p:nvSpPr>
        <p:spPr>
          <a:xfrm>
            <a:off x="6685044" y="4581998"/>
            <a:ext cx="5041641" cy="1077218"/>
          </a:xfrm>
          <a:prstGeom prst="rect">
            <a:avLst/>
          </a:prstGeom>
          <a:noFill/>
          <a:ln w="60325" cmpd="dbl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Έγκριση αιτήσεων 2</a:t>
            </a:r>
            <a:r>
              <a:rPr lang="el-GR" sz="1600" b="1" u="sng" baseline="30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l-GR" sz="16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προκήρυξης</a:t>
            </a:r>
          </a:p>
          <a:p>
            <a:endParaRPr lang="el-GR" sz="16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Συνολικό ποσό έγκρισης €17,813,617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αιτήσεις </a:t>
            </a:r>
            <a:endParaRPr lang="x-none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P spid="3" grpId="0" animBg="1"/>
    </p:bldLst>
  </p:timing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4049</TotalTime>
  <Words>2469</Words>
  <Application>Microsoft Office PowerPoint</Application>
  <PresentationFormat>Widescreen</PresentationFormat>
  <Paragraphs>511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Courier New</vt:lpstr>
      <vt:lpstr>Franklin Gothic Book</vt:lpstr>
      <vt:lpstr>Franklin Gothic Demi</vt:lpstr>
      <vt:lpstr>Helvetica Neue</vt:lpstr>
      <vt:lpstr>Symbol</vt:lpstr>
      <vt:lpstr>Tahoma</vt:lpstr>
      <vt:lpstr>Times New Roman</vt:lpstr>
      <vt:lpstr>Wingdings</vt:lpstr>
      <vt:lpstr>Theme1</vt:lpstr>
      <vt:lpstr>Πορεία Υλοποίησης Προγράμματος Αγροτικής Ανάπτυξης 2014-2020</vt:lpstr>
      <vt:lpstr>Νομικό Πλαίσιο </vt:lpstr>
      <vt:lpstr>Περιεχόμενα</vt:lpstr>
      <vt:lpstr>Πληρωμές εντός του 2021 ανά μέτρο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Κεφάλαιο 2 Πρόοδος υλοποίησης του σχεδίου αξιολόγησης</vt:lpstr>
      <vt:lpstr>PowerPoint Presentation</vt:lpstr>
      <vt:lpstr>Κεφάλαιο 4 Μέτρα που λήφθηκαν για την εκπλήρωση των απαιτήσεων τεχνικής βοήθειας και δημοσιότητας του Προγράμματος (4α ΕΑΔ) </vt:lpstr>
      <vt:lpstr>1. Αξιοποίηση διαδικτύου  2. Δημοσιεύσεις σε εφημερίδες / περιοδικά 3. Διοργάνωση ενημερωτικών συγκεντρώσεων και εκδηλώσεων προβολής      - Εκδήλωση με ξένες αντιπροσωπίες      - Εκδήλωση για νέους  4. Προωθητικά φιλμάκια      - Μεταβατική περίοδο και την εξαγγελία νέου κύκλου προκηρύξεων      - Έργα που χρηματοδοτήθηκαν από το ΠΑΑ 2014-2020    </vt:lpstr>
      <vt:lpstr>Ευχαριστώ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Πορεία Υλοποίησης Προγράμματος Αγροτικής Ανάπτυξης 2014-2020</dc:title>
  <dc:creator>Georgiou  Constantia</dc:creator>
  <cp:lastModifiedBy>Microsoft account</cp:lastModifiedBy>
  <cp:revision>26</cp:revision>
  <cp:lastPrinted>2022-06-15T09:28:32Z</cp:lastPrinted>
  <dcterms:created xsi:type="dcterms:W3CDTF">2022-06-03T07:47:05Z</dcterms:created>
  <dcterms:modified xsi:type="dcterms:W3CDTF">2022-06-16T17:33:52Z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